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Robot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Roboto-regular.fntdata"/><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Roboto-italic.fntdata"/><Relationship Id="rId21" Type="http://schemas.openxmlformats.org/officeDocument/2006/relationships/slide" Target="slides/slide16.xml"/><Relationship Id="rId43" Type="http://schemas.openxmlformats.org/officeDocument/2006/relationships/font" Target="fonts/Roboto-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c6f9e470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6f9e47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0c8f5059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0c8f5059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0c8f50592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0c8f50592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0c32796f3b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0c32796f3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f31fafc5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f31fafc5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f31fafc5a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f31fafc5a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0c32796f3b_0_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0c32796f3b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0e96cf25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0e96cf25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0e96cf257d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0e96cf257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0c8f50592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0c8f50592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0c8f50592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0c8f50592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f276899c8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f276899c8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0c8f50592f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0c8f50592f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0c8f50592f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0c8f50592f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0c32796f3b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0c32796f3b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0e96cf257d_0_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0e96cf257d_0_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0e96cf257d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0e96cf257d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0e96cf257d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0e96cf257d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0c32796f3b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0c32796f3b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0e96cf257d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20e96cf257d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20e96cf257d_0_90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20e96cf257d_0_9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0e96cf257d_0_9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0e96cf257d_0_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c6f9e470d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c6f9e470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20e96cf257d_0_1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20e96cf257d_0_1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20e96cf257d_0_106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20e96cf257d_0_10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c6f9e470d_0_1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c6f9e470d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20c8f50592f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20c8f50592f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20c8f50592f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20c8f50592f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0c8f50592f_0_27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0c8f50592f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20c8f50592f_0_3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20c8f50592f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c6f9e470d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c6f9e470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c6f9e470d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c6f9e470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c6f9e470d_0_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c6f9e470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c6f9e470d_0_8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c6f9e470d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f276899c8b_1_3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f276899c8b_1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f276899c8b_1_30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f276899c8b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0" Type="http://schemas.openxmlformats.org/officeDocument/2006/relationships/image" Target="../media/image22.png"/><Relationship Id="rId11" Type="http://schemas.openxmlformats.org/officeDocument/2006/relationships/image" Target="../media/image7.png"/><Relationship Id="rId10" Type="http://schemas.openxmlformats.org/officeDocument/2006/relationships/image" Target="../media/image9.png"/><Relationship Id="rId21" Type="http://schemas.openxmlformats.org/officeDocument/2006/relationships/image" Target="../media/image32.png"/><Relationship Id="rId13" Type="http://schemas.openxmlformats.org/officeDocument/2006/relationships/image" Target="../media/image13.png"/><Relationship Id="rId12" Type="http://schemas.openxmlformats.org/officeDocument/2006/relationships/image" Target="../media/image16.png"/><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image" Target="../media/image8.png"/><Relationship Id="rId15" Type="http://schemas.openxmlformats.org/officeDocument/2006/relationships/image" Target="../media/image19.png"/><Relationship Id="rId14" Type="http://schemas.openxmlformats.org/officeDocument/2006/relationships/image" Target="../media/image15.png"/><Relationship Id="rId17" Type="http://schemas.openxmlformats.org/officeDocument/2006/relationships/image" Target="../media/image18.png"/><Relationship Id="rId16" Type="http://schemas.openxmlformats.org/officeDocument/2006/relationships/image" Target="../media/image21.png"/><Relationship Id="rId5" Type="http://schemas.openxmlformats.org/officeDocument/2006/relationships/image" Target="../media/image10.png"/><Relationship Id="rId19" Type="http://schemas.openxmlformats.org/officeDocument/2006/relationships/image" Target="../media/image20.png"/><Relationship Id="rId6" Type="http://schemas.openxmlformats.org/officeDocument/2006/relationships/image" Target="../media/image5.png"/><Relationship Id="rId18" Type="http://schemas.openxmlformats.org/officeDocument/2006/relationships/image" Target="../media/image23.png"/><Relationship Id="rId7" Type="http://schemas.openxmlformats.org/officeDocument/2006/relationships/image" Target="../media/image11.png"/><Relationship Id="rId8"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7.png"/><Relationship Id="rId5"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27.png"/><Relationship Id="rId5" Type="http://schemas.openxmlformats.org/officeDocument/2006/relationships/image" Target="../media/image36.png"/><Relationship Id="rId6"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56.png"/><Relationship Id="rId4" Type="http://schemas.openxmlformats.org/officeDocument/2006/relationships/image" Target="../media/image35.png"/><Relationship Id="rId5"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40.png"/><Relationship Id="rId4" Type="http://schemas.openxmlformats.org/officeDocument/2006/relationships/image" Target="../media/image46.png"/><Relationship Id="rId9" Type="http://schemas.openxmlformats.org/officeDocument/2006/relationships/image" Target="../media/image29.png"/><Relationship Id="rId5" Type="http://schemas.openxmlformats.org/officeDocument/2006/relationships/image" Target="../media/image44.png"/><Relationship Id="rId6" Type="http://schemas.openxmlformats.org/officeDocument/2006/relationships/image" Target="../media/image43.png"/><Relationship Id="rId7" Type="http://schemas.openxmlformats.org/officeDocument/2006/relationships/image" Target="../media/image48.png"/><Relationship Id="rId8"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0" Type="http://schemas.openxmlformats.org/officeDocument/2006/relationships/image" Target="../media/image22.png"/><Relationship Id="rId11" Type="http://schemas.openxmlformats.org/officeDocument/2006/relationships/image" Target="../media/image7.png"/><Relationship Id="rId10" Type="http://schemas.openxmlformats.org/officeDocument/2006/relationships/image" Target="../media/image9.png"/><Relationship Id="rId21" Type="http://schemas.openxmlformats.org/officeDocument/2006/relationships/image" Target="../media/image32.png"/><Relationship Id="rId13" Type="http://schemas.openxmlformats.org/officeDocument/2006/relationships/image" Target="../media/image13.png"/><Relationship Id="rId12" Type="http://schemas.openxmlformats.org/officeDocument/2006/relationships/image" Target="../media/image16.png"/><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image" Target="../media/image8.png"/><Relationship Id="rId15" Type="http://schemas.openxmlformats.org/officeDocument/2006/relationships/image" Target="../media/image19.png"/><Relationship Id="rId14" Type="http://schemas.openxmlformats.org/officeDocument/2006/relationships/image" Target="../media/image15.png"/><Relationship Id="rId17" Type="http://schemas.openxmlformats.org/officeDocument/2006/relationships/image" Target="../media/image18.png"/><Relationship Id="rId16" Type="http://schemas.openxmlformats.org/officeDocument/2006/relationships/image" Target="../media/image21.png"/><Relationship Id="rId5" Type="http://schemas.openxmlformats.org/officeDocument/2006/relationships/image" Target="../media/image10.png"/><Relationship Id="rId19" Type="http://schemas.openxmlformats.org/officeDocument/2006/relationships/image" Target="../media/image20.png"/><Relationship Id="rId6" Type="http://schemas.openxmlformats.org/officeDocument/2006/relationships/image" Target="../media/image5.png"/><Relationship Id="rId18" Type="http://schemas.openxmlformats.org/officeDocument/2006/relationships/image" Target="../media/image23.png"/><Relationship Id="rId7" Type="http://schemas.openxmlformats.org/officeDocument/2006/relationships/image" Target="../media/image11.png"/><Relationship Id="rId8"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6.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38.png"/><Relationship Id="rId4" Type="http://schemas.openxmlformats.org/officeDocument/2006/relationships/image" Target="../media/image57.png"/><Relationship Id="rId5" Type="http://schemas.openxmlformats.org/officeDocument/2006/relationships/image" Target="../media/image39.png"/><Relationship Id="rId6" Type="http://schemas.openxmlformats.org/officeDocument/2006/relationships/image" Target="../media/image50.png"/><Relationship Id="rId7" Type="http://schemas.openxmlformats.org/officeDocument/2006/relationships/image" Target="../media/image58.png"/><Relationship Id="rId8"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image" Target="../media/image7.png"/><Relationship Id="rId13" Type="http://schemas.openxmlformats.org/officeDocument/2006/relationships/image" Target="../media/image15.png"/><Relationship Id="rId12" Type="http://schemas.openxmlformats.org/officeDocument/2006/relationships/image" Target="../media/image13.png"/><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6.png"/><Relationship Id="rId4" Type="http://schemas.openxmlformats.org/officeDocument/2006/relationships/image" Target="../media/image10.png"/><Relationship Id="rId9" Type="http://schemas.openxmlformats.org/officeDocument/2006/relationships/image" Target="../media/image9.png"/><Relationship Id="rId15" Type="http://schemas.openxmlformats.org/officeDocument/2006/relationships/image" Target="../media/image21.png"/><Relationship Id="rId14" Type="http://schemas.openxmlformats.org/officeDocument/2006/relationships/image" Target="../media/image19.png"/><Relationship Id="rId17" Type="http://schemas.openxmlformats.org/officeDocument/2006/relationships/image" Target="../media/image23.png"/><Relationship Id="rId16" Type="http://schemas.openxmlformats.org/officeDocument/2006/relationships/image" Target="../media/image18.png"/><Relationship Id="rId5" Type="http://schemas.openxmlformats.org/officeDocument/2006/relationships/image" Target="../media/image5.png"/><Relationship Id="rId19" Type="http://schemas.openxmlformats.org/officeDocument/2006/relationships/image" Target="../media/image45.png"/><Relationship Id="rId6" Type="http://schemas.openxmlformats.org/officeDocument/2006/relationships/image" Target="../media/image11.png"/><Relationship Id="rId18" Type="http://schemas.openxmlformats.org/officeDocument/2006/relationships/image" Target="../media/image47.png"/><Relationship Id="rId7" Type="http://schemas.openxmlformats.org/officeDocument/2006/relationships/image" Target="../media/image14.png"/><Relationship Id="rId8"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52.png"/><Relationship Id="rId4" Type="http://schemas.openxmlformats.org/officeDocument/2006/relationships/image" Target="../media/image51.png"/><Relationship Id="rId5" Type="http://schemas.openxmlformats.org/officeDocument/2006/relationships/image" Target="../media/image49.png"/><Relationship Id="rId6" Type="http://schemas.openxmlformats.org/officeDocument/2006/relationships/image" Target="../media/image53.png"/><Relationship Id="rId7"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highlight>
                  <a:srgbClr val="DD7E6B"/>
                </a:highlight>
              </a:rPr>
              <a:t>PERCEPTIONS OF POVERTY</a:t>
            </a:r>
            <a:endParaRPr>
              <a:highlight>
                <a:srgbClr val="DD7E6B"/>
              </a:highlight>
            </a:endParaRPr>
          </a:p>
        </p:txBody>
      </p:sp>
      <p:sp>
        <p:nvSpPr>
          <p:cNvPr id="86" name="Google Shape;86;p13"/>
          <p:cNvSpPr txBox="1"/>
          <p:nvPr>
            <p:ph idx="1" type="subTitle"/>
          </p:nvPr>
        </p:nvSpPr>
        <p:spPr>
          <a:xfrm>
            <a:off x="598100" y="2715937"/>
            <a:ext cx="8222100" cy="87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Rishi Dey Chowdhury, Anushka De, Shibendra Kumar Singh, etc.</a:t>
            </a:r>
            <a:endParaRPr/>
          </a:p>
        </p:txBody>
      </p:sp>
      <p:sp>
        <p:nvSpPr>
          <p:cNvPr id="87" name="Google Shape;87;p13"/>
          <p:cNvSpPr txBox="1"/>
          <p:nvPr/>
        </p:nvSpPr>
        <p:spPr>
          <a:xfrm>
            <a:off x="27200" y="4810550"/>
            <a:ext cx="3037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Roboto"/>
                <a:ea typeface="Roboto"/>
                <a:cs typeface="Roboto"/>
                <a:sym typeface="Roboto"/>
              </a:rPr>
              <a:t>*Free use for Educational Purpose only. Please cite if you use this work.</a:t>
            </a:r>
            <a:endParaRPr sz="700">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2"/>
          <p:cNvSpPr txBox="1"/>
          <p:nvPr>
            <p:ph type="title"/>
          </p:nvPr>
        </p:nvSpPr>
        <p:spPr>
          <a:xfrm>
            <a:off x="311700" y="410000"/>
            <a:ext cx="8520600" cy="44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chemeClr val="accent2"/>
                </a:solidFill>
              </a:rPr>
              <a:t>Framing the Comparisons</a:t>
            </a:r>
            <a:endParaRPr b="1" sz="2500">
              <a:solidFill>
                <a:schemeClr val="accent2"/>
              </a:solidFill>
            </a:endParaRPr>
          </a:p>
          <a:p>
            <a:pPr indent="0" lvl="0" marL="0" rtl="0" algn="just">
              <a:spcBef>
                <a:spcPts val="0"/>
              </a:spcBef>
              <a:spcAft>
                <a:spcPts val="0"/>
              </a:spcAft>
              <a:buNone/>
            </a:pPr>
            <a:r>
              <a:rPr b="1" lang="en" sz="2500">
                <a:solidFill>
                  <a:schemeClr val="dk2"/>
                </a:solidFill>
              </a:rPr>
              <a:t>I: </a:t>
            </a:r>
            <a:r>
              <a:rPr lang="en" sz="2500">
                <a:solidFill>
                  <a:schemeClr val="dk2"/>
                </a:solidFill>
              </a:rPr>
              <a:t>We should keep the number of ❌ same in each person, o.w. one with more ❌ will be selected as more poor.</a:t>
            </a:r>
            <a:endParaRPr sz="2500">
              <a:solidFill>
                <a:schemeClr val="dk2"/>
              </a:solidFill>
            </a:endParaRPr>
          </a:p>
          <a:p>
            <a:pPr indent="0" lvl="0" marL="0" rtl="0" algn="just">
              <a:spcBef>
                <a:spcPts val="0"/>
              </a:spcBef>
              <a:spcAft>
                <a:spcPts val="0"/>
              </a:spcAft>
              <a:buNone/>
            </a:pPr>
            <a:r>
              <a:rPr b="1" lang="en" sz="2500">
                <a:solidFill>
                  <a:schemeClr val="dk2"/>
                </a:solidFill>
              </a:rPr>
              <a:t>I:</a:t>
            </a:r>
            <a:r>
              <a:rPr lang="en" sz="2500">
                <a:solidFill>
                  <a:schemeClr val="dk2"/>
                </a:solidFill>
              </a:rPr>
              <a:t> To reduce the no. of questions we can compare </a:t>
            </a:r>
            <a:r>
              <a:rPr b="1" lang="en" sz="2500">
                <a:solidFill>
                  <a:schemeClr val="dk2"/>
                </a:solidFill>
              </a:rPr>
              <a:t>good </a:t>
            </a:r>
            <a:r>
              <a:rPr lang="en" sz="2500">
                <a:solidFill>
                  <a:schemeClr val="dk2"/>
                </a:solidFill>
              </a:rPr>
              <a:t>indicators among themselves and same for </a:t>
            </a:r>
            <a:r>
              <a:rPr b="1" lang="en" sz="2500">
                <a:solidFill>
                  <a:schemeClr val="dk2"/>
                </a:solidFill>
              </a:rPr>
              <a:t>bad </a:t>
            </a:r>
            <a:r>
              <a:rPr lang="en" sz="2500">
                <a:solidFill>
                  <a:schemeClr val="dk2"/>
                </a:solidFill>
              </a:rPr>
              <a:t>ones.</a:t>
            </a:r>
            <a:endParaRPr sz="2500">
              <a:solidFill>
                <a:schemeClr val="dk2"/>
              </a:solidFill>
            </a:endParaRPr>
          </a:p>
          <a:p>
            <a:pPr indent="0" lvl="0" marL="0" rtl="0" algn="just">
              <a:spcBef>
                <a:spcPts val="0"/>
              </a:spcBef>
              <a:spcAft>
                <a:spcPts val="0"/>
              </a:spcAft>
              <a:buNone/>
            </a:pPr>
            <a:r>
              <a:rPr b="1" lang="en" sz="2500">
                <a:solidFill>
                  <a:schemeClr val="dk2"/>
                </a:solidFill>
              </a:rPr>
              <a:t>I:</a:t>
            </a:r>
            <a:r>
              <a:rPr lang="en" sz="2500">
                <a:solidFill>
                  <a:schemeClr val="dk2"/>
                </a:solidFill>
              </a:rPr>
              <a:t> If some region is not having </a:t>
            </a:r>
            <a:r>
              <a:rPr b="1" lang="en" sz="2500">
                <a:solidFill>
                  <a:schemeClr val="dk2"/>
                </a:solidFill>
              </a:rPr>
              <a:t>good</a:t>
            </a:r>
            <a:r>
              <a:rPr lang="en" sz="2500">
                <a:solidFill>
                  <a:schemeClr val="dk2"/>
                </a:solidFill>
              </a:rPr>
              <a:t> medical facilities then at least one of our ranking question must have one ✅ and one ❌ for one of the medical indicators.</a:t>
            </a:r>
            <a:endParaRPr sz="2500">
              <a:solidFill>
                <a:schemeClr val="dk2"/>
              </a:solidFill>
            </a:endParaRPr>
          </a:p>
          <a:p>
            <a:pPr indent="0" lvl="0" marL="0" rtl="0" algn="l">
              <a:spcBef>
                <a:spcPts val="0"/>
              </a:spcBef>
              <a:spcAft>
                <a:spcPts val="0"/>
              </a:spcAft>
              <a:buNone/>
            </a:pPr>
            <a:r>
              <a:rPr lang="en" sz="2500">
                <a:solidFill>
                  <a:schemeClr val="dk2"/>
                </a:solidFill>
              </a:rPr>
              <a:t> </a:t>
            </a:r>
            <a:endParaRPr sz="2500">
              <a:solidFill>
                <a:schemeClr val="dk2"/>
              </a:solidFill>
            </a:endParaRPr>
          </a:p>
          <a:p>
            <a:pPr indent="0" lvl="0" marL="0" rtl="0" algn="l">
              <a:spcBef>
                <a:spcPts val="0"/>
              </a:spcBef>
              <a:spcAft>
                <a:spcPts val="0"/>
              </a:spcAft>
              <a:buNone/>
            </a:pPr>
            <a:r>
              <a:t/>
            </a:r>
            <a:endParaRPr sz="2500">
              <a:solidFill>
                <a:schemeClr val="dk2"/>
              </a:solidFill>
            </a:endParaRPr>
          </a:p>
          <a:p>
            <a:pPr indent="0" lvl="0" marL="0" rtl="0" algn="l">
              <a:spcBef>
                <a:spcPts val="0"/>
              </a:spcBef>
              <a:spcAft>
                <a:spcPts val="0"/>
              </a:spcAft>
              <a:buNone/>
            </a:pPr>
            <a:r>
              <a:t/>
            </a:r>
            <a:endParaRPr sz="2500">
              <a:solidFill>
                <a:schemeClr val="dk2"/>
              </a:solidFill>
            </a:endParaRPr>
          </a:p>
        </p:txBody>
      </p:sp>
      <p:sp>
        <p:nvSpPr>
          <p:cNvPr id="217" name="Google Shape;217;p22"/>
          <p:cNvSpPr/>
          <p:nvPr/>
        </p:nvSpPr>
        <p:spPr>
          <a:xfrm>
            <a:off x="311700" y="3628300"/>
            <a:ext cx="5096100" cy="407700"/>
          </a:xfrm>
          <a:prstGeom prst="flowChartAlternateProcess">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b="1" lang="en" sz="1600">
                <a:solidFill>
                  <a:schemeClr val="dk2"/>
                </a:solidFill>
                <a:latin typeface="Roboto"/>
                <a:ea typeface="Roboto"/>
                <a:cs typeface="Roboto"/>
                <a:sym typeface="Roboto"/>
              </a:rPr>
              <a:t>Why? </a:t>
            </a:r>
            <a:r>
              <a:rPr lang="en" sz="1600">
                <a:solidFill>
                  <a:schemeClr val="dk2"/>
                </a:solidFill>
                <a:latin typeface="Roboto"/>
                <a:ea typeface="Roboto"/>
                <a:cs typeface="Roboto"/>
                <a:sym typeface="Roboto"/>
              </a:rPr>
              <a:t>To understand if they really feel deprived of that</a:t>
            </a:r>
            <a:endParaRPr/>
          </a:p>
        </p:txBody>
      </p:sp>
      <p:sp>
        <p:nvSpPr>
          <p:cNvPr id="218" name="Google Shape;218;p22"/>
          <p:cNvSpPr/>
          <p:nvPr/>
        </p:nvSpPr>
        <p:spPr>
          <a:xfrm>
            <a:off x="311700" y="4161200"/>
            <a:ext cx="5436600" cy="407700"/>
          </a:xfrm>
          <a:prstGeom prst="flowChartAlternateProcess">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b="1" lang="en" sz="1600">
                <a:solidFill>
                  <a:schemeClr val="dk2"/>
                </a:solidFill>
                <a:latin typeface="Roboto"/>
                <a:ea typeface="Roboto"/>
                <a:cs typeface="Roboto"/>
                <a:sym typeface="Roboto"/>
              </a:rPr>
              <a:t>What is good</a:t>
            </a:r>
            <a:r>
              <a:rPr b="1" lang="en" sz="1600">
                <a:solidFill>
                  <a:schemeClr val="dk2"/>
                </a:solidFill>
                <a:latin typeface="Roboto"/>
                <a:ea typeface="Roboto"/>
                <a:cs typeface="Roboto"/>
                <a:sym typeface="Roboto"/>
              </a:rPr>
              <a:t>? </a:t>
            </a:r>
            <a:r>
              <a:rPr lang="en" sz="1600">
                <a:solidFill>
                  <a:schemeClr val="dk2"/>
                </a:solidFill>
                <a:latin typeface="Roboto"/>
                <a:ea typeface="Roboto"/>
                <a:cs typeface="Roboto"/>
                <a:sym typeface="Roboto"/>
              </a:rPr>
              <a:t>The indicators which received higher score</a:t>
            </a:r>
            <a:endParaRPr>
              <a:latin typeface="Roboto"/>
              <a:ea typeface="Roboto"/>
              <a:cs typeface="Roboto"/>
              <a:sym typeface="Roboto"/>
            </a:endParaRPr>
          </a:p>
        </p:txBody>
      </p:sp>
      <p:sp>
        <p:nvSpPr>
          <p:cNvPr id="219" name="Google Shape;219;p22"/>
          <p:cNvSpPr/>
          <p:nvPr/>
        </p:nvSpPr>
        <p:spPr>
          <a:xfrm>
            <a:off x="6842100" y="4088025"/>
            <a:ext cx="1990500" cy="979800"/>
          </a:xfrm>
          <a:prstGeom prst="flowChartAlternateProcess">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en" sz="1600">
                <a:solidFill>
                  <a:schemeClr val="dk2"/>
                </a:solidFill>
                <a:latin typeface="Roboto"/>
                <a:ea typeface="Roboto"/>
                <a:cs typeface="Roboto"/>
                <a:sym typeface="Roboto"/>
              </a:rPr>
              <a:t>Past MPI data can come into play. More on it Later</a:t>
            </a:r>
            <a:endParaRPr>
              <a:latin typeface="Roboto"/>
              <a:ea typeface="Roboto"/>
              <a:cs typeface="Roboto"/>
              <a:sym typeface="Roboto"/>
            </a:endParaRPr>
          </a:p>
        </p:txBody>
      </p:sp>
      <p:cxnSp>
        <p:nvCxnSpPr>
          <p:cNvPr id="220" name="Google Shape;220;p22"/>
          <p:cNvCxnSpPr>
            <a:stCxn id="218" idx="3"/>
            <a:endCxn id="219" idx="1"/>
          </p:cNvCxnSpPr>
          <p:nvPr/>
        </p:nvCxnSpPr>
        <p:spPr>
          <a:xfrm>
            <a:off x="5748300" y="4365050"/>
            <a:ext cx="1093800" cy="213000"/>
          </a:xfrm>
          <a:prstGeom prst="straightConnector1">
            <a:avLst/>
          </a:prstGeom>
          <a:noFill/>
          <a:ln cap="flat" cmpd="sng" w="9525">
            <a:solidFill>
              <a:srgbClr val="C2C2C2"/>
            </a:solidFill>
            <a:prstDash val="solid"/>
            <a:round/>
            <a:headEnd len="med" w="med" type="none"/>
            <a:tailEnd len="med" w="med" type="none"/>
          </a:ln>
        </p:spPr>
      </p:cxnSp>
      <p:sp>
        <p:nvSpPr>
          <p:cNvPr id="221" name="Google Shape;221;p22"/>
          <p:cNvSpPr/>
          <p:nvPr/>
        </p:nvSpPr>
        <p:spPr>
          <a:xfrm>
            <a:off x="311700" y="4660125"/>
            <a:ext cx="5436600" cy="407700"/>
          </a:xfrm>
          <a:prstGeom prst="flowChartAlternateProcess">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b="1" lang="en" sz="1600">
                <a:solidFill>
                  <a:schemeClr val="dk2"/>
                </a:solidFill>
                <a:latin typeface="Roboto"/>
                <a:ea typeface="Roboto"/>
                <a:cs typeface="Roboto"/>
                <a:sym typeface="Roboto"/>
              </a:rPr>
              <a:t>What is bad? </a:t>
            </a:r>
            <a:r>
              <a:rPr lang="en" sz="1600">
                <a:solidFill>
                  <a:schemeClr val="dk2"/>
                </a:solidFill>
                <a:latin typeface="Roboto"/>
                <a:ea typeface="Roboto"/>
                <a:cs typeface="Roboto"/>
                <a:sym typeface="Roboto"/>
              </a:rPr>
              <a:t>The indicators which received lower score</a:t>
            </a:r>
            <a:endParaRPr>
              <a:latin typeface="Roboto"/>
              <a:ea typeface="Roboto"/>
              <a:cs typeface="Roboto"/>
              <a:sym typeface="Roboto"/>
            </a:endParaRPr>
          </a:p>
        </p:txBody>
      </p:sp>
      <p:cxnSp>
        <p:nvCxnSpPr>
          <p:cNvPr id="222" name="Google Shape;222;p22"/>
          <p:cNvCxnSpPr>
            <a:stCxn id="221" idx="3"/>
            <a:endCxn id="219" idx="1"/>
          </p:cNvCxnSpPr>
          <p:nvPr/>
        </p:nvCxnSpPr>
        <p:spPr>
          <a:xfrm flipH="1" rot="10800000">
            <a:off x="5748300" y="4578075"/>
            <a:ext cx="1093800" cy="285900"/>
          </a:xfrm>
          <a:prstGeom prst="straightConnector1">
            <a:avLst/>
          </a:prstGeom>
          <a:noFill/>
          <a:ln cap="flat" cmpd="sng" w="9525">
            <a:solidFill>
              <a:srgbClr val="C2C2C2"/>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3"/>
          <p:cNvSpPr txBox="1"/>
          <p:nvPr>
            <p:ph type="title"/>
          </p:nvPr>
        </p:nvSpPr>
        <p:spPr>
          <a:xfrm>
            <a:off x="311700" y="410000"/>
            <a:ext cx="8520600" cy="44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chemeClr val="accent2"/>
                </a:solidFill>
              </a:rPr>
              <a:t>Between the Broad indicators</a:t>
            </a:r>
            <a:endParaRPr b="1" sz="2500">
              <a:solidFill>
                <a:schemeClr val="accent2"/>
              </a:solidFill>
            </a:endParaRPr>
          </a:p>
          <a:p>
            <a:pPr indent="0" lvl="0" marL="0" rtl="0" algn="l">
              <a:spcBef>
                <a:spcPts val="0"/>
              </a:spcBef>
              <a:spcAft>
                <a:spcPts val="0"/>
              </a:spcAft>
              <a:buNone/>
            </a:pPr>
            <a:r>
              <a:t/>
            </a:r>
            <a:endParaRPr b="1" sz="2500">
              <a:solidFill>
                <a:schemeClr val="accent2"/>
              </a:solidFill>
            </a:endParaRPr>
          </a:p>
          <a:p>
            <a:pPr indent="0" lvl="0" marL="0" rtl="0" algn="l">
              <a:spcBef>
                <a:spcPts val="0"/>
              </a:spcBef>
              <a:spcAft>
                <a:spcPts val="0"/>
              </a:spcAft>
              <a:buNone/>
            </a:pPr>
            <a:r>
              <a:rPr b="1" lang="en" sz="2500">
                <a:solidFill>
                  <a:schemeClr val="dk2"/>
                </a:solidFill>
              </a:rPr>
              <a:t>Q:</a:t>
            </a:r>
            <a:r>
              <a:rPr lang="en" sz="2500">
                <a:solidFill>
                  <a:schemeClr val="dk2"/>
                </a:solidFill>
              </a:rPr>
              <a:t> ✅ Schooling, ✅ Nutritious Daily Meal, ❌ Electricity</a:t>
            </a:r>
            <a:endParaRPr sz="2500">
              <a:solidFill>
                <a:schemeClr val="dk2"/>
              </a:solidFill>
            </a:endParaRPr>
          </a:p>
          <a:p>
            <a:pPr indent="0" lvl="0" marL="0" rtl="0" algn="l">
              <a:spcBef>
                <a:spcPts val="0"/>
              </a:spcBef>
              <a:spcAft>
                <a:spcPts val="0"/>
              </a:spcAft>
              <a:buNone/>
            </a:pPr>
            <a:r>
              <a:t/>
            </a:r>
            <a:endParaRPr b="1" sz="2500">
              <a:solidFill>
                <a:schemeClr val="dk2"/>
              </a:solidFill>
            </a:endParaRPr>
          </a:p>
          <a:p>
            <a:pPr indent="0" lvl="0" marL="0" rtl="0" algn="l">
              <a:spcBef>
                <a:spcPts val="0"/>
              </a:spcBef>
              <a:spcAft>
                <a:spcPts val="0"/>
              </a:spcAft>
              <a:buNone/>
            </a:pPr>
            <a:r>
              <a:t/>
            </a:r>
            <a:endParaRPr b="1" sz="2500">
              <a:solidFill>
                <a:schemeClr val="dk2"/>
              </a:solidFill>
            </a:endParaRPr>
          </a:p>
          <a:p>
            <a:pPr indent="0" lvl="0" marL="0" rtl="0" algn="l">
              <a:spcBef>
                <a:spcPts val="0"/>
              </a:spcBef>
              <a:spcAft>
                <a:spcPts val="0"/>
              </a:spcAft>
              <a:buNone/>
            </a:pPr>
            <a:r>
              <a:rPr b="1" lang="en" sz="2500">
                <a:solidFill>
                  <a:schemeClr val="dk2"/>
                </a:solidFill>
              </a:rPr>
              <a:t>Q:</a:t>
            </a:r>
            <a:r>
              <a:rPr lang="en" sz="2500">
                <a:solidFill>
                  <a:schemeClr val="dk2"/>
                </a:solidFill>
              </a:rPr>
              <a:t> ✅ Water, ❌ Children Care, ✅ Education</a:t>
            </a:r>
            <a:endParaRPr sz="2500">
              <a:solidFill>
                <a:schemeClr val="dk2"/>
              </a:solidFill>
            </a:endParaRPr>
          </a:p>
          <a:p>
            <a:pPr indent="0" lvl="0" marL="0" rtl="0" algn="l">
              <a:spcBef>
                <a:spcPts val="0"/>
              </a:spcBef>
              <a:spcAft>
                <a:spcPts val="0"/>
              </a:spcAft>
              <a:buNone/>
            </a:pPr>
            <a:r>
              <a:t/>
            </a:r>
            <a:endParaRPr b="1" sz="2500">
              <a:solidFill>
                <a:schemeClr val="dk2"/>
              </a:solidFill>
            </a:endParaRPr>
          </a:p>
          <a:p>
            <a:pPr indent="0" lvl="0" marL="0" rtl="0" algn="l">
              <a:spcBef>
                <a:spcPts val="0"/>
              </a:spcBef>
              <a:spcAft>
                <a:spcPts val="0"/>
              </a:spcAft>
              <a:buNone/>
            </a:pPr>
            <a:r>
              <a:t/>
            </a:r>
            <a:endParaRPr b="1" sz="2500">
              <a:solidFill>
                <a:schemeClr val="dk2"/>
              </a:solidFill>
            </a:endParaRPr>
          </a:p>
          <a:p>
            <a:pPr indent="0" lvl="0" marL="0" rtl="0" algn="l">
              <a:spcBef>
                <a:spcPts val="0"/>
              </a:spcBef>
              <a:spcAft>
                <a:spcPts val="0"/>
              </a:spcAft>
              <a:buNone/>
            </a:pPr>
            <a:r>
              <a:rPr b="1" lang="en" sz="2500">
                <a:solidFill>
                  <a:schemeClr val="dk2"/>
                </a:solidFill>
              </a:rPr>
              <a:t>Q:</a:t>
            </a:r>
            <a:r>
              <a:rPr lang="en" sz="2500">
                <a:solidFill>
                  <a:schemeClr val="dk2"/>
                </a:solidFill>
              </a:rPr>
              <a:t> ❌ Bank Account, ❌ Antenatal Care, ✅ Education</a:t>
            </a:r>
            <a:endParaRPr sz="2500">
              <a:solidFill>
                <a:schemeClr val="dk2"/>
              </a:solidFill>
            </a:endParaRPr>
          </a:p>
          <a:p>
            <a:pPr indent="0" lvl="0" marL="0" rtl="0" algn="l">
              <a:spcBef>
                <a:spcPts val="0"/>
              </a:spcBef>
              <a:spcAft>
                <a:spcPts val="0"/>
              </a:spcAft>
              <a:buNone/>
            </a:pPr>
            <a:r>
              <a:t/>
            </a:r>
            <a:endParaRPr sz="2500">
              <a:solidFill>
                <a:schemeClr val="dk2"/>
              </a:solidFill>
            </a:endParaRPr>
          </a:p>
          <a:p>
            <a:pPr indent="0" lvl="0" marL="0" rtl="0" algn="l">
              <a:spcBef>
                <a:spcPts val="0"/>
              </a:spcBef>
              <a:spcAft>
                <a:spcPts val="0"/>
              </a:spcAft>
              <a:buNone/>
            </a:pPr>
            <a:r>
              <a:t/>
            </a:r>
            <a:endParaRPr sz="25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Allocation Analysis</a:t>
            </a:r>
            <a:endParaRPr/>
          </a:p>
        </p:txBody>
      </p:sp>
      <p:sp>
        <p:nvSpPr>
          <p:cNvPr id="233" name="Google Shape;233;p24"/>
          <p:cNvSpPr txBox="1"/>
          <p:nvPr/>
        </p:nvSpPr>
        <p:spPr>
          <a:xfrm>
            <a:off x="311700" y="1017800"/>
            <a:ext cx="4736700" cy="523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rgbClr val="3D3D3D"/>
                </a:solidFill>
                <a:latin typeface="Roboto"/>
                <a:ea typeface="Roboto"/>
                <a:cs typeface="Roboto"/>
                <a:sym typeface="Roboto"/>
              </a:rPr>
              <a:t>In your opinion what should be the </a:t>
            </a:r>
            <a:r>
              <a:rPr lang="en" sz="1100">
                <a:solidFill>
                  <a:srgbClr val="3D3D3D"/>
                </a:solidFill>
                <a:latin typeface="Roboto"/>
                <a:ea typeface="Roboto"/>
                <a:cs typeface="Roboto"/>
                <a:sym typeface="Roboto"/>
              </a:rPr>
              <a:t>allocation of</a:t>
            </a:r>
            <a:r>
              <a:rPr lang="en" sz="1100">
                <a:solidFill>
                  <a:srgbClr val="3D3D3D"/>
                </a:solidFill>
                <a:latin typeface="Roboto"/>
                <a:ea typeface="Roboto"/>
                <a:cs typeface="Roboto"/>
                <a:sym typeface="Roboto"/>
              </a:rPr>
              <a:t> indicators for an average man in this region?</a:t>
            </a:r>
            <a:endParaRPr sz="1100">
              <a:solidFill>
                <a:srgbClr val="3D3D3D"/>
              </a:solidFill>
              <a:latin typeface="Roboto"/>
              <a:ea typeface="Roboto"/>
              <a:cs typeface="Roboto"/>
              <a:sym typeface="Roboto"/>
            </a:endParaRPr>
          </a:p>
        </p:txBody>
      </p:sp>
      <p:pic>
        <p:nvPicPr>
          <p:cNvPr id="234" name="Google Shape;234;p24"/>
          <p:cNvPicPr preferRelativeResize="0"/>
          <p:nvPr/>
        </p:nvPicPr>
        <p:blipFill>
          <a:blip r:embed="rId3">
            <a:alphaModFix/>
          </a:blip>
          <a:stretch>
            <a:fillRect/>
          </a:stretch>
        </p:blipFill>
        <p:spPr>
          <a:xfrm>
            <a:off x="311700" y="1540088"/>
            <a:ext cx="2063325" cy="2063325"/>
          </a:xfrm>
          <a:prstGeom prst="rect">
            <a:avLst/>
          </a:prstGeom>
          <a:noFill/>
          <a:ln>
            <a:noFill/>
          </a:ln>
        </p:spPr>
      </p:pic>
      <p:cxnSp>
        <p:nvCxnSpPr>
          <p:cNvPr id="235" name="Google Shape;235;p24"/>
          <p:cNvCxnSpPr/>
          <p:nvPr/>
        </p:nvCxnSpPr>
        <p:spPr>
          <a:xfrm>
            <a:off x="2110700" y="2909825"/>
            <a:ext cx="702300" cy="936000"/>
          </a:xfrm>
          <a:prstGeom prst="bentConnector3">
            <a:avLst>
              <a:gd fmla="val 49995" name="adj1"/>
            </a:avLst>
          </a:prstGeom>
          <a:noFill/>
          <a:ln cap="flat" cmpd="sng" w="9525">
            <a:solidFill>
              <a:srgbClr val="C2C2C2"/>
            </a:solidFill>
            <a:prstDash val="solid"/>
            <a:round/>
            <a:headEnd len="sm" w="sm" type="none"/>
            <a:tailEnd len="sm" w="sm" type="none"/>
          </a:ln>
        </p:spPr>
      </p:cxnSp>
      <p:cxnSp>
        <p:nvCxnSpPr>
          <p:cNvPr id="236" name="Google Shape;236;p24"/>
          <p:cNvCxnSpPr/>
          <p:nvPr/>
        </p:nvCxnSpPr>
        <p:spPr>
          <a:xfrm>
            <a:off x="2110700" y="2909825"/>
            <a:ext cx="702300" cy="600"/>
          </a:xfrm>
          <a:prstGeom prst="bentConnector3">
            <a:avLst>
              <a:gd fmla="val 49995" name="adj1"/>
            </a:avLst>
          </a:prstGeom>
          <a:noFill/>
          <a:ln cap="flat" cmpd="sng" w="9525">
            <a:solidFill>
              <a:srgbClr val="C2C2C2"/>
            </a:solidFill>
            <a:prstDash val="solid"/>
            <a:round/>
            <a:headEnd len="sm" w="sm" type="none"/>
            <a:tailEnd len="sm" w="sm" type="none"/>
          </a:ln>
        </p:spPr>
      </p:cxnSp>
      <p:cxnSp>
        <p:nvCxnSpPr>
          <p:cNvPr id="237" name="Google Shape;237;p24"/>
          <p:cNvCxnSpPr/>
          <p:nvPr/>
        </p:nvCxnSpPr>
        <p:spPr>
          <a:xfrm flipH="1" rot="10800000">
            <a:off x="2110700" y="1973825"/>
            <a:ext cx="702300" cy="936000"/>
          </a:xfrm>
          <a:prstGeom prst="bentConnector3">
            <a:avLst>
              <a:gd fmla="val 49995" name="adj1"/>
            </a:avLst>
          </a:prstGeom>
          <a:noFill/>
          <a:ln cap="flat" cmpd="sng" w="9525">
            <a:solidFill>
              <a:srgbClr val="C2C2C2"/>
            </a:solidFill>
            <a:prstDash val="solid"/>
            <a:round/>
            <a:headEnd len="sm" w="sm" type="none"/>
            <a:tailEnd len="sm" w="sm" type="none"/>
          </a:ln>
        </p:spPr>
      </p:cxnSp>
      <p:pic>
        <p:nvPicPr>
          <p:cNvPr id="238" name="Google Shape;238;p24"/>
          <p:cNvPicPr preferRelativeResize="0"/>
          <p:nvPr/>
        </p:nvPicPr>
        <p:blipFill>
          <a:blip r:embed="rId4">
            <a:alphaModFix/>
          </a:blip>
          <a:stretch>
            <a:fillRect/>
          </a:stretch>
        </p:blipFill>
        <p:spPr>
          <a:xfrm>
            <a:off x="2860375" y="1666875"/>
            <a:ext cx="538799" cy="538801"/>
          </a:xfrm>
          <a:prstGeom prst="rect">
            <a:avLst/>
          </a:prstGeom>
          <a:noFill/>
          <a:ln>
            <a:noFill/>
          </a:ln>
        </p:spPr>
      </p:pic>
      <p:sp>
        <p:nvSpPr>
          <p:cNvPr id="239" name="Google Shape;239;p24"/>
          <p:cNvSpPr txBox="1"/>
          <p:nvPr/>
        </p:nvSpPr>
        <p:spPr>
          <a:xfrm>
            <a:off x="3399175" y="1759275"/>
            <a:ext cx="632700" cy="35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rgbClr val="3D3D3D"/>
                </a:solidFill>
                <a:latin typeface="Roboto"/>
                <a:ea typeface="Roboto"/>
                <a:cs typeface="Roboto"/>
                <a:sym typeface="Roboto"/>
              </a:rPr>
              <a:t>Health</a:t>
            </a:r>
            <a:endParaRPr sz="1100">
              <a:solidFill>
                <a:srgbClr val="3D3D3D"/>
              </a:solidFill>
              <a:latin typeface="Roboto"/>
              <a:ea typeface="Roboto"/>
              <a:cs typeface="Roboto"/>
              <a:sym typeface="Roboto"/>
            </a:endParaRPr>
          </a:p>
        </p:txBody>
      </p:sp>
      <p:pic>
        <p:nvPicPr>
          <p:cNvPr id="240" name="Google Shape;240;p24"/>
          <p:cNvPicPr preferRelativeResize="0"/>
          <p:nvPr/>
        </p:nvPicPr>
        <p:blipFill>
          <a:blip r:embed="rId5">
            <a:alphaModFix/>
          </a:blip>
          <a:stretch>
            <a:fillRect/>
          </a:stretch>
        </p:blipFill>
        <p:spPr>
          <a:xfrm>
            <a:off x="2860375" y="2640725"/>
            <a:ext cx="538799" cy="538801"/>
          </a:xfrm>
          <a:prstGeom prst="rect">
            <a:avLst/>
          </a:prstGeom>
          <a:noFill/>
          <a:ln>
            <a:noFill/>
          </a:ln>
        </p:spPr>
      </p:pic>
      <p:sp>
        <p:nvSpPr>
          <p:cNvPr id="241" name="Google Shape;241;p24"/>
          <p:cNvSpPr txBox="1"/>
          <p:nvPr/>
        </p:nvSpPr>
        <p:spPr>
          <a:xfrm>
            <a:off x="3399175" y="2733125"/>
            <a:ext cx="840900" cy="35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rgbClr val="3D3D3D"/>
                </a:solidFill>
                <a:latin typeface="Roboto"/>
                <a:ea typeface="Roboto"/>
                <a:cs typeface="Roboto"/>
                <a:sym typeface="Roboto"/>
              </a:rPr>
              <a:t>Education</a:t>
            </a:r>
            <a:endParaRPr sz="1100">
              <a:solidFill>
                <a:srgbClr val="3D3D3D"/>
              </a:solidFill>
              <a:latin typeface="Roboto"/>
              <a:ea typeface="Roboto"/>
              <a:cs typeface="Roboto"/>
              <a:sym typeface="Roboto"/>
            </a:endParaRPr>
          </a:p>
        </p:txBody>
      </p:sp>
      <p:pic>
        <p:nvPicPr>
          <p:cNvPr id="242" name="Google Shape;242;p24"/>
          <p:cNvPicPr preferRelativeResize="0"/>
          <p:nvPr/>
        </p:nvPicPr>
        <p:blipFill>
          <a:blip r:embed="rId6">
            <a:alphaModFix/>
          </a:blip>
          <a:stretch>
            <a:fillRect/>
          </a:stretch>
        </p:blipFill>
        <p:spPr>
          <a:xfrm>
            <a:off x="2860375" y="3614575"/>
            <a:ext cx="538800" cy="538800"/>
          </a:xfrm>
          <a:prstGeom prst="rect">
            <a:avLst/>
          </a:prstGeom>
          <a:noFill/>
          <a:ln>
            <a:noFill/>
          </a:ln>
        </p:spPr>
      </p:pic>
      <p:sp>
        <p:nvSpPr>
          <p:cNvPr id="243" name="Google Shape;243;p24"/>
          <p:cNvSpPr txBox="1"/>
          <p:nvPr/>
        </p:nvSpPr>
        <p:spPr>
          <a:xfrm>
            <a:off x="3399175" y="3614575"/>
            <a:ext cx="840900" cy="523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rgbClr val="3D3D3D"/>
                </a:solidFill>
                <a:latin typeface="Roboto"/>
                <a:ea typeface="Roboto"/>
                <a:cs typeface="Roboto"/>
                <a:sym typeface="Roboto"/>
              </a:rPr>
              <a:t>Standard of Living</a:t>
            </a:r>
            <a:endParaRPr sz="1100">
              <a:solidFill>
                <a:srgbClr val="3D3D3D"/>
              </a:solidFill>
              <a:latin typeface="Roboto"/>
              <a:ea typeface="Roboto"/>
              <a:cs typeface="Roboto"/>
              <a:sym typeface="Roboto"/>
            </a:endParaRPr>
          </a:p>
        </p:txBody>
      </p:sp>
      <p:cxnSp>
        <p:nvCxnSpPr>
          <p:cNvPr id="244" name="Google Shape;244;p24"/>
          <p:cNvCxnSpPr>
            <a:stCxn id="239" idx="3"/>
          </p:cNvCxnSpPr>
          <p:nvPr/>
        </p:nvCxnSpPr>
        <p:spPr>
          <a:xfrm flipH="1" rot="10800000">
            <a:off x="4031875" y="482475"/>
            <a:ext cx="2178300" cy="1453800"/>
          </a:xfrm>
          <a:prstGeom prst="bentConnector3">
            <a:avLst>
              <a:gd fmla="val 54613" name="adj1"/>
            </a:avLst>
          </a:prstGeom>
          <a:noFill/>
          <a:ln cap="flat" cmpd="sng" w="9525">
            <a:solidFill>
              <a:srgbClr val="C2C2C2"/>
            </a:solidFill>
            <a:prstDash val="solid"/>
            <a:round/>
            <a:headEnd len="med" w="med" type="none"/>
            <a:tailEnd len="med" w="med" type="none"/>
          </a:ln>
        </p:spPr>
      </p:cxnSp>
      <p:pic>
        <p:nvPicPr>
          <p:cNvPr id="245" name="Google Shape;245;p24"/>
          <p:cNvPicPr preferRelativeResize="0"/>
          <p:nvPr/>
        </p:nvPicPr>
        <p:blipFill>
          <a:blip r:embed="rId7">
            <a:alphaModFix/>
          </a:blip>
          <a:stretch>
            <a:fillRect/>
          </a:stretch>
        </p:blipFill>
        <p:spPr>
          <a:xfrm>
            <a:off x="6308575" y="208275"/>
            <a:ext cx="538799" cy="538799"/>
          </a:xfrm>
          <a:prstGeom prst="rect">
            <a:avLst/>
          </a:prstGeom>
          <a:noFill/>
          <a:ln>
            <a:noFill/>
          </a:ln>
        </p:spPr>
      </p:pic>
      <p:pic>
        <p:nvPicPr>
          <p:cNvPr id="246" name="Google Shape;246;p24"/>
          <p:cNvPicPr preferRelativeResize="0"/>
          <p:nvPr/>
        </p:nvPicPr>
        <p:blipFill>
          <a:blip r:embed="rId8">
            <a:alphaModFix/>
          </a:blip>
          <a:stretch>
            <a:fillRect/>
          </a:stretch>
        </p:blipFill>
        <p:spPr>
          <a:xfrm>
            <a:off x="6308575" y="797200"/>
            <a:ext cx="538799" cy="538801"/>
          </a:xfrm>
          <a:prstGeom prst="rect">
            <a:avLst/>
          </a:prstGeom>
          <a:noFill/>
          <a:ln>
            <a:noFill/>
          </a:ln>
        </p:spPr>
      </p:pic>
      <p:cxnSp>
        <p:nvCxnSpPr>
          <p:cNvPr id="247" name="Google Shape;247;p24"/>
          <p:cNvCxnSpPr/>
          <p:nvPr/>
        </p:nvCxnSpPr>
        <p:spPr>
          <a:xfrm rot="10800000">
            <a:off x="5227950" y="1066600"/>
            <a:ext cx="968700" cy="0"/>
          </a:xfrm>
          <a:prstGeom prst="straightConnector1">
            <a:avLst/>
          </a:prstGeom>
          <a:noFill/>
          <a:ln cap="flat" cmpd="sng" w="9525">
            <a:solidFill>
              <a:srgbClr val="C2C2C2"/>
            </a:solidFill>
            <a:prstDash val="solid"/>
            <a:round/>
            <a:headEnd len="med" w="med" type="none"/>
            <a:tailEnd len="med" w="med" type="none"/>
          </a:ln>
        </p:spPr>
      </p:cxnSp>
      <p:pic>
        <p:nvPicPr>
          <p:cNvPr id="248" name="Google Shape;248;p24"/>
          <p:cNvPicPr preferRelativeResize="0"/>
          <p:nvPr/>
        </p:nvPicPr>
        <p:blipFill>
          <a:blip r:embed="rId9">
            <a:alphaModFix/>
          </a:blip>
          <a:stretch>
            <a:fillRect/>
          </a:stretch>
        </p:blipFill>
        <p:spPr>
          <a:xfrm>
            <a:off x="6210175" y="1378500"/>
            <a:ext cx="538799" cy="538799"/>
          </a:xfrm>
          <a:prstGeom prst="rect">
            <a:avLst/>
          </a:prstGeom>
          <a:noFill/>
          <a:ln>
            <a:noFill/>
          </a:ln>
        </p:spPr>
      </p:pic>
      <p:cxnSp>
        <p:nvCxnSpPr>
          <p:cNvPr id="249" name="Google Shape;249;p24"/>
          <p:cNvCxnSpPr/>
          <p:nvPr/>
        </p:nvCxnSpPr>
        <p:spPr>
          <a:xfrm rot="10800000">
            <a:off x="5227950" y="1630125"/>
            <a:ext cx="968700" cy="0"/>
          </a:xfrm>
          <a:prstGeom prst="straightConnector1">
            <a:avLst/>
          </a:prstGeom>
          <a:noFill/>
          <a:ln cap="flat" cmpd="sng" w="9525">
            <a:solidFill>
              <a:srgbClr val="C2C2C2"/>
            </a:solidFill>
            <a:prstDash val="solid"/>
            <a:round/>
            <a:headEnd len="med" w="med" type="none"/>
            <a:tailEnd len="med" w="med" type="none"/>
          </a:ln>
        </p:spPr>
      </p:cxnSp>
      <p:pic>
        <p:nvPicPr>
          <p:cNvPr id="250" name="Google Shape;250;p24"/>
          <p:cNvPicPr preferRelativeResize="0"/>
          <p:nvPr/>
        </p:nvPicPr>
        <p:blipFill>
          <a:blip r:embed="rId10">
            <a:alphaModFix/>
          </a:blip>
          <a:stretch>
            <a:fillRect/>
          </a:stretch>
        </p:blipFill>
        <p:spPr>
          <a:xfrm>
            <a:off x="6308575" y="2036625"/>
            <a:ext cx="538800" cy="538800"/>
          </a:xfrm>
          <a:prstGeom prst="rect">
            <a:avLst/>
          </a:prstGeom>
          <a:noFill/>
          <a:ln>
            <a:noFill/>
          </a:ln>
        </p:spPr>
      </p:pic>
      <p:cxnSp>
        <p:nvCxnSpPr>
          <p:cNvPr id="251" name="Google Shape;251;p24"/>
          <p:cNvCxnSpPr>
            <a:stCxn id="241" idx="3"/>
          </p:cNvCxnSpPr>
          <p:nvPr/>
        </p:nvCxnSpPr>
        <p:spPr>
          <a:xfrm flipH="1" rot="10800000">
            <a:off x="4240075" y="2323625"/>
            <a:ext cx="1963500" cy="586500"/>
          </a:xfrm>
          <a:prstGeom prst="bentConnector3">
            <a:avLst>
              <a:gd fmla="val 50000" name="adj1"/>
            </a:avLst>
          </a:prstGeom>
          <a:noFill/>
          <a:ln cap="flat" cmpd="sng" w="9525">
            <a:solidFill>
              <a:srgbClr val="C2C2C2"/>
            </a:solidFill>
            <a:prstDash val="solid"/>
            <a:round/>
            <a:headEnd len="med" w="med" type="none"/>
            <a:tailEnd len="med" w="med" type="none"/>
          </a:ln>
        </p:spPr>
      </p:cxnSp>
      <p:pic>
        <p:nvPicPr>
          <p:cNvPr id="252" name="Google Shape;252;p24"/>
          <p:cNvPicPr preferRelativeResize="0"/>
          <p:nvPr/>
        </p:nvPicPr>
        <p:blipFill>
          <a:blip r:embed="rId11">
            <a:alphaModFix/>
          </a:blip>
          <a:stretch>
            <a:fillRect/>
          </a:stretch>
        </p:blipFill>
        <p:spPr>
          <a:xfrm>
            <a:off x="6308575" y="2694750"/>
            <a:ext cx="538801" cy="538799"/>
          </a:xfrm>
          <a:prstGeom prst="rect">
            <a:avLst/>
          </a:prstGeom>
          <a:noFill/>
          <a:ln>
            <a:noFill/>
          </a:ln>
        </p:spPr>
      </p:pic>
      <p:cxnSp>
        <p:nvCxnSpPr>
          <p:cNvPr id="253" name="Google Shape;253;p24"/>
          <p:cNvCxnSpPr/>
          <p:nvPr/>
        </p:nvCxnSpPr>
        <p:spPr>
          <a:xfrm>
            <a:off x="4229875" y="2910425"/>
            <a:ext cx="1987200" cy="174300"/>
          </a:xfrm>
          <a:prstGeom prst="bentConnector3">
            <a:avLst>
              <a:gd fmla="val 50000" name="adj1"/>
            </a:avLst>
          </a:prstGeom>
          <a:noFill/>
          <a:ln cap="flat" cmpd="sng" w="9525">
            <a:solidFill>
              <a:srgbClr val="C2C2C2"/>
            </a:solidFill>
            <a:prstDash val="solid"/>
            <a:round/>
            <a:headEnd len="med" w="med" type="none"/>
            <a:tailEnd len="med" w="med" type="none"/>
          </a:ln>
        </p:spPr>
      </p:cxnSp>
      <p:pic>
        <p:nvPicPr>
          <p:cNvPr id="254" name="Google Shape;254;p24"/>
          <p:cNvPicPr preferRelativeResize="0"/>
          <p:nvPr/>
        </p:nvPicPr>
        <p:blipFill>
          <a:blip r:embed="rId12">
            <a:alphaModFix/>
          </a:blip>
          <a:stretch>
            <a:fillRect/>
          </a:stretch>
        </p:blipFill>
        <p:spPr>
          <a:xfrm>
            <a:off x="6330637" y="3581962"/>
            <a:ext cx="538799" cy="538799"/>
          </a:xfrm>
          <a:prstGeom prst="rect">
            <a:avLst/>
          </a:prstGeom>
          <a:noFill/>
          <a:ln>
            <a:noFill/>
          </a:ln>
        </p:spPr>
      </p:pic>
      <p:cxnSp>
        <p:nvCxnSpPr>
          <p:cNvPr id="255" name="Google Shape;255;p24"/>
          <p:cNvCxnSpPr>
            <a:stCxn id="243" idx="3"/>
          </p:cNvCxnSpPr>
          <p:nvPr/>
        </p:nvCxnSpPr>
        <p:spPr>
          <a:xfrm flipH="1" rot="10800000">
            <a:off x="4240075" y="3872875"/>
            <a:ext cx="2010900" cy="3300"/>
          </a:xfrm>
          <a:prstGeom prst="bentConnector3">
            <a:avLst>
              <a:gd fmla="val 50000" name="adj1"/>
            </a:avLst>
          </a:prstGeom>
          <a:noFill/>
          <a:ln cap="flat" cmpd="sng" w="9525">
            <a:solidFill>
              <a:srgbClr val="C2C2C2"/>
            </a:solidFill>
            <a:prstDash val="solid"/>
            <a:round/>
            <a:headEnd len="med" w="med" type="none"/>
            <a:tailEnd len="med" w="med" type="none"/>
          </a:ln>
        </p:spPr>
      </p:cxnSp>
      <p:pic>
        <p:nvPicPr>
          <p:cNvPr id="256" name="Google Shape;256;p24"/>
          <p:cNvPicPr preferRelativeResize="0"/>
          <p:nvPr/>
        </p:nvPicPr>
        <p:blipFill>
          <a:blip r:embed="rId13">
            <a:alphaModFix/>
          </a:blip>
          <a:stretch>
            <a:fillRect/>
          </a:stretch>
        </p:blipFill>
        <p:spPr>
          <a:xfrm>
            <a:off x="6323887" y="4469175"/>
            <a:ext cx="538799" cy="538799"/>
          </a:xfrm>
          <a:prstGeom prst="rect">
            <a:avLst/>
          </a:prstGeom>
          <a:noFill/>
          <a:ln>
            <a:noFill/>
          </a:ln>
        </p:spPr>
      </p:pic>
      <p:cxnSp>
        <p:nvCxnSpPr>
          <p:cNvPr id="257" name="Google Shape;257;p24"/>
          <p:cNvCxnSpPr>
            <a:stCxn id="243" idx="3"/>
          </p:cNvCxnSpPr>
          <p:nvPr/>
        </p:nvCxnSpPr>
        <p:spPr>
          <a:xfrm>
            <a:off x="4240075" y="3876175"/>
            <a:ext cx="1990500" cy="914100"/>
          </a:xfrm>
          <a:prstGeom prst="bentConnector3">
            <a:avLst>
              <a:gd fmla="val 50000" name="adj1"/>
            </a:avLst>
          </a:prstGeom>
          <a:noFill/>
          <a:ln cap="flat" cmpd="sng" w="9525">
            <a:solidFill>
              <a:srgbClr val="C2C2C2"/>
            </a:solidFill>
            <a:prstDash val="solid"/>
            <a:round/>
            <a:headEnd len="med" w="med" type="none"/>
            <a:tailEnd len="med" w="med" type="none"/>
          </a:ln>
        </p:spPr>
      </p:cxnSp>
      <p:pic>
        <p:nvPicPr>
          <p:cNvPr id="258" name="Google Shape;258;p24"/>
          <p:cNvPicPr preferRelativeResize="0"/>
          <p:nvPr/>
        </p:nvPicPr>
        <p:blipFill>
          <a:blip r:embed="rId14">
            <a:alphaModFix/>
          </a:blip>
          <a:stretch>
            <a:fillRect/>
          </a:stretch>
        </p:blipFill>
        <p:spPr>
          <a:xfrm>
            <a:off x="6947438" y="3581963"/>
            <a:ext cx="538799" cy="538799"/>
          </a:xfrm>
          <a:prstGeom prst="rect">
            <a:avLst/>
          </a:prstGeom>
          <a:noFill/>
          <a:ln>
            <a:noFill/>
          </a:ln>
        </p:spPr>
      </p:pic>
      <p:pic>
        <p:nvPicPr>
          <p:cNvPr id="259" name="Google Shape;259;p24"/>
          <p:cNvPicPr preferRelativeResize="0"/>
          <p:nvPr/>
        </p:nvPicPr>
        <p:blipFill>
          <a:blip r:embed="rId15">
            <a:alphaModFix/>
          </a:blip>
          <a:stretch>
            <a:fillRect/>
          </a:stretch>
        </p:blipFill>
        <p:spPr>
          <a:xfrm>
            <a:off x="6940688" y="4469175"/>
            <a:ext cx="538799" cy="538799"/>
          </a:xfrm>
          <a:prstGeom prst="rect">
            <a:avLst/>
          </a:prstGeom>
          <a:noFill/>
          <a:ln>
            <a:noFill/>
          </a:ln>
        </p:spPr>
      </p:pic>
      <p:pic>
        <p:nvPicPr>
          <p:cNvPr id="260" name="Google Shape;260;p24"/>
          <p:cNvPicPr preferRelativeResize="0"/>
          <p:nvPr/>
        </p:nvPicPr>
        <p:blipFill>
          <a:blip r:embed="rId16">
            <a:alphaModFix/>
          </a:blip>
          <a:stretch>
            <a:fillRect/>
          </a:stretch>
        </p:blipFill>
        <p:spPr>
          <a:xfrm>
            <a:off x="7533612" y="3581962"/>
            <a:ext cx="538801" cy="538801"/>
          </a:xfrm>
          <a:prstGeom prst="rect">
            <a:avLst/>
          </a:prstGeom>
          <a:noFill/>
          <a:ln>
            <a:noFill/>
          </a:ln>
        </p:spPr>
      </p:pic>
      <p:pic>
        <p:nvPicPr>
          <p:cNvPr id="261" name="Google Shape;261;p24"/>
          <p:cNvPicPr preferRelativeResize="0"/>
          <p:nvPr/>
        </p:nvPicPr>
        <p:blipFill>
          <a:blip r:embed="rId17">
            <a:alphaModFix/>
          </a:blip>
          <a:stretch>
            <a:fillRect/>
          </a:stretch>
        </p:blipFill>
        <p:spPr>
          <a:xfrm>
            <a:off x="7526863" y="4469175"/>
            <a:ext cx="538799" cy="538799"/>
          </a:xfrm>
          <a:prstGeom prst="rect">
            <a:avLst/>
          </a:prstGeom>
          <a:noFill/>
          <a:ln>
            <a:noFill/>
          </a:ln>
        </p:spPr>
      </p:pic>
      <p:pic>
        <p:nvPicPr>
          <p:cNvPr id="262" name="Google Shape;262;p24"/>
          <p:cNvPicPr preferRelativeResize="0"/>
          <p:nvPr/>
        </p:nvPicPr>
        <p:blipFill>
          <a:blip r:embed="rId18">
            <a:alphaModFix/>
          </a:blip>
          <a:stretch>
            <a:fillRect/>
          </a:stretch>
        </p:blipFill>
        <p:spPr>
          <a:xfrm>
            <a:off x="8203100" y="3960950"/>
            <a:ext cx="538801" cy="538799"/>
          </a:xfrm>
          <a:prstGeom prst="rect">
            <a:avLst/>
          </a:prstGeom>
          <a:noFill/>
          <a:ln>
            <a:noFill/>
          </a:ln>
        </p:spPr>
      </p:pic>
      <p:sp>
        <p:nvSpPr>
          <p:cNvPr id="263" name="Google Shape;263;p24"/>
          <p:cNvSpPr/>
          <p:nvPr/>
        </p:nvSpPr>
        <p:spPr>
          <a:xfrm>
            <a:off x="58975" y="3876175"/>
            <a:ext cx="2225700" cy="1131900"/>
          </a:xfrm>
          <a:prstGeom prst="roundRect">
            <a:avLst>
              <a:gd fmla="val 16667" name="adj"/>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en" sz="1100">
                <a:solidFill>
                  <a:srgbClr val="3D3D3D"/>
                </a:solidFill>
                <a:latin typeface="Roboto"/>
                <a:ea typeface="Roboto"/>
                <a:cs typeface="Roboto"/>
                <a:sym typeface="Roboto"/>
              </a:rPr>
              <a:t>We may provide the background of the average man depending on the average income, family size and education level of that region. </a:t>
            </a:r>
            <a:endParaRPr sz="1100">
              <a:solidFill>
                <a:srgbClr val="3D3D3D"/>
              </a:solidFill>
              <a:latin typeface="Roboto"/>
              <a:ea typeface="Roboto"/>
              <a:cs typeface="Roboto"/>
              <a:sym typeface="Roboto"/>
            </a:endParaRPr>
          </a:p>
        </p:txBody>
      </p:sp>
      <p:pic>
        <p:nvPicPr>
          <p:cNvPr id="264" name="Google Shape;264;p24"/>
          <p:cNvPicPr preferRelativeResize="0"/>
          <p:nvPr/>
        </p:nvPicPr>
        <p:blipFill>
          <a:blip r:embed="rId19">
            <a:alphaModFix/>
          </a:blip>
          <a:stretch>
            <a:fillRect/>
          </a:stretch>
        </p:blipFill>
        <p:spPr>
          <a:xfrm>
            <a:off x="1123550" y="3389500"/>
            <a:ext cx="400975" cy="400975"/>
          </a:xfrm>
          <a:prstGeom prst="rect">
            <a:avLst/>
          </a:prstGeom>
          <a:noFill/>
          <a:ln>
            <a:noFill/>
          </a:ln>
        </p:spPr>
      </p:pic>
      <p:pic>
        <p:nvPicPr>
          <p:cNvPr id="265" name="Google Shape;265;p24"/>
          <p:cNvPicPr preferRelativeResize="0"/>
          <p:nvPr/>
        </p:nvPicPr>
        <p:blipFill>
          <a:blip r:embed="rId20">
            <a:alphaModFix/>
          </a:blip>
          <a:stretch>
            <a:fillRect/>
          </a:stretch>
        </p:blipFill>
        <p:spPr>
          <a:xfrm>
            <a:off x="607075" y="3389503"/>
            <a:ext cx="400975" cy="400975"/>
          </a:xfrm>
          <a:prstGeom prst="rect">
            <a:avLst/>
          </a:prstGeom>
          <a:noFill/>
          <a:ln>
            <a:noFill/>
          </a:ln>
        </p:spPr>
      </p:pic>
      <p:pic>
        <p:nvPicPr>
          <p:cNvPr id="266" name="Google Shape;266;p24"/>
          <p:cNvPicPr preferRelativeResize="0"/>
          <p:nvPr/>
        </p:nvPicPr>
        <p:blipFill>
          <a:blip r:embed="rId21">
            <a:alphaModFix/>
          </a:blip>
          <a:stretch>
            <a:fillRect/>
          </a:stretch>
        </p:blipFill>
        <p:spPr>
          <a:xfrm>
            <a:off x="1640025" y="3389500"/>
            <a:ext cx="400975" cy="400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5"/>
          <p:cNvSpPr txBox="1"/>
          <p:nvPr>
            <p:ph type="title"/>
          </p:nvPr>
        </p:nvSpPr>
        <p:spPr>
          <a:xfrm>
            <a:off x="311700" y="410000"/>
            <a:ext cx="8520600" cy="44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chemeClr val="accent2"/>
                </a:solidFill>
              </a:rPr>
              <a:t>Between the Broad indicators</a:t>
            </a:r>
            <a:endParaRPr b="1" sz="2500">
              <a:solidFill>
                <a:schemeClr val="accent2"/>
              </a:solidFill>
            </a:endParaRPr>
          </a:p>
          <a:p>
            <a:pPr indent="0" lvl="0" marL="0" rtl="0" algn="l">
              <a:spcBef>
                <a:spcPts val="0"/>
              </a:spcBef>
              <a:spcAft>
                <a:spcPts val="0"/>
              </a:spcAft>
              <a:buNone/>
            </a:pPr>
            <a:r>
              <a:rPr b="1" lang="en" sz="2500">
                <a:solidFill>
                  <a:schemeClr val="dk2"/>
                </a:solidFill>
              </a:rPr>
              <a:t>Q:</a:t>
            </a:r>
            <a:r>
              <a:rPr lang="en" sz="2500">
                <a:solidFill>
                  <a:schemeClr val="dk2"/>
                </a:solidFill>
              </a:rPr>
              <a:t> Would you choose paying medical bills over your child’s school fees?</a:t>
            </a:r>
            <a:endParaRPr sz="2500">
              <a:solidFill>
                <a:schemeClr val="dk2"/>
              </a:solidFill>
            </a:endParaRPr>
          </a:p>
          <a:p>
            <a:pPr indent="0" lvl="0" marL="0" rtl="0" algn="l">
              <a:spcBef>
                <a:spcPts val="0"/>
              </a:spcBef>
              <a:spcAft>
                <a:spcPts val="0"/>
              </a:spcAft>
              <a:buNone/>
            </a:pPr>
            <a:r>
              <a:rPr b="1" lang="en" sz="2500">
                <a:solidFill>
                  <a:schemeClr val="dk2"/>
                </a:solidFill>
              </a:rPr>
              <a:t>Q:</a:t>
            </a:r>
            <a:r>
              <a:rPr lang="en" sz="2500">
                <a:solidFill>
                  <a:schemeClr val="dk2"/>
                </a:solidFill>
              </a:rPr>
              <a:t> If you have money so that you can either spend over your child’s school fees or eating a month’s two times a day nutritious meal , what would you choose? </a:t>
            </a:r>
            <a:endParaRPr sz="2500">
              <a:solidFill>
                <a:schemeClr val="dk2"/>
              </a:solidFill>
            </a:endParaRPr>
          </a:p>
          <a:p>
            <a:pPr indent="0" lvl="0" marL="0" rtl="0" algn="l">
              <a:spcBef>
                <a:spcPts val="0"/>
              </a:spcBef>
              <a:spcAft>
                <a:spcPts val="0"/>
              </a:spcAft>
              <a:buNone/>
            </a:pPr>
            <a:r>
              <a:rPr b="1" lang="en" sz="2500">
                <a:solidFill>
                  <a:schemeClr val="dk2"/>
                </a:solidFill>
              </a:rPr>
              <a:t>Q:</a:t>
            </a:r>
            <a:r>
              <a:rPr lang="en" sz="2500">
                <a:solidFill>
                  <a:schemeClr val="dk2"/>
                </a:solidFill>
              </a:rPr>
              <a:t> Would you consider expenditure for antenatal care more important than paying for electricity?</a:t>
            </a:r>
            <a:endParaRPr sz="2500">
              <a:solidFill>
                <a:schemeClr val="dk2"/>
              </a:solidFill>
            </a:endParaRPr>
          </a:p>
          <a:p>
            <a:pPr indent="0" lvl="0" marL="0" rtl="0" algn="l">
              <a:spcBef>
                <a:spcPts val="0"/>
              </a:spcBef>
              <a:spcAft>
                <a:spcPts val="0"/>
              </a:spcAft>
              <a:buNone/>
            </a:pPr>
            <a:r>
              <a:rPr b="1" lang="en" sz="2500">
                <a:solidFill>
                  <a:schemeClr val="dk2"/>
                </a:solidFill>
              </a:rPr>
              <a:t>Q:</a:t>
            </a:r>
            <a:r>
              <a:rPr lang="en" sz="2500">
                <a:solidFill>
                  <a:schemeClr val="dk2"/>
                </a:solidFill>
              </a:rPr>
              <a:t> Which is more important for you: use of cooking fuel or payment of your child’s school fees? </a:t>
            </a:r>
            <a:endParaRPr sz="2500">
              <a:solidFill>
                <a:schemeClr val="dk2"/>
              </a:solidFill>
            </a:endParaRPr>
          </a:p>
          <a:p>
            <a:pPr indent="0" lvl="0" marL="0" rtl="0" algn="l">
              <a:spcBef>
                <a:spcPts val="0"/>
              </a:spcBef>
              <a:spcAft>
                <a:spcPts val="0"/>
              </a:spcAft>
              <a:buNone/>
            </a:pPr>
            <a:r>
              <a:t/>
            </a:r>
            <a:endParaRPr sz="2500">
              <a:solidFill>
                <a:schemeClr val="dk2"/>
              </a:solidFill>
            </a:endParaRPr>
          </a:p>
          <a:p>
            <a:pPr indent="0" lvl="0" marL="0" rtl="0" algn="l">
              <a:spcBef>
                <a:spcPts val="0"/>
              </a:spcBef>
              <a:spcAft>
                <a:spcPts val="0"/>
              </a:spcAft>
              <a:buNone/>
            </a:pPr>
            <a:r>
              <a:t/>
            </a:r>
            <a:endParaRPr sz="2500">
              <a:solidFill>
                <a:schemeClr val="dk2"/>
              </a:solidFill>
            </a:endParaRPr>
          </a:p>
          <a:p>
            <a:pPr indent="0" lvl="0" marL="0" rtl="0" algn="l">
              <a:spcBef>
                <a:spcPts val="0"/>
              </a:spcBef>
              <a:spcAft>
                <a:spcPts val="0"/>
              </a:spcAft>
              <a:buNone/>
            </a:pPr>
            <a:r>
              <a:rPr lang="en" sz="2500">
                <a:solidFill>
                  <a:schemeClr val="dk2"/>
                </a:solidFill>
              </a:rPr>
              <a:t> </a:t>
            </a:r>
            <a:endParaRPr sz="2500">
              <a:solidFill>
                <a:schemeClr val="dk2"/>
              </a:solidFill>
            </a:endParaRPr>
          </a:p>
          <a:p>
            <a:pPr indent="0" lvl="0" marL="0" rtl="0" algn="l">
              <a:spcBef>
                <a:spcPts val="0"/>
              </a:spcBef>
              <a:spcAft>
                <a:spcPts val="0"/>
              </a:spcAft>
              <a:buNone/>
            </a:pPr>
            <a:r>
              <a:t/>
            </a:r>
            <a:endParaRPr sz="2500">
              <a:solidFill>
                <a:schemeClr val="dk2"/>
              </a:solidFill>
            </a:endParaRPr>
          </a:p>
          <a:p>
            <a:pPr indent="0" lvl="0" marL="0" rtl="0" algn="l">
              <a:spcBef>
                <a:spcPts val="0"/>
              </a:spcBef>
              <a:spcAft>
                <a:spcPts val="0"/>
              </a:spcAft>
              <a:buNone/>
            </a:pPr>
            <a:r>
              <a:t/>
            </a:r>
            <a:endParaRPr sz="25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6"/>
          <p:cNvSpPr txBox="1"/>
          <p:nvPr>
            <p:ph type="title"/>
          </p:nvPr>
        </p:nvSpPr>
        <p:spPr>
          <a:xfrm>
            <a:off x="311700" y="410000"/>
            <a:ext cx="8520600" cy="44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t>Within the Indicators</a:t>
            </a:r>
            <a:endParaRPr b="1" sz="2500"/>
          </a:p>
          <a:p>
            <a:pPr indent="0" lvl="0" marL="0" rtl="0" algn="l">
              <a:spcBef>
                <a:spcPts val="0"/>
              </a:spcBef>
              <a:spcAft>
                <a:spcPts val="0"/>
              </a:spcAft>
              <a:buNone/>
            </a:pPr>
            <a:r>
              <a:rPr b="1" lang="en" sz="2500">
                <a:solidFill>
                  <a:schemeClr val="dk2"/>
                </a:solidFill>
              </a:rPr>
              <a:t>Q:</a:t>
            </a:r>
            <a:r>
              <a:rPr lang="en" sz="2500">
                <a:solidFill>
                  <a:schemeClr val="dk2"/>
                </a:solidFill>
              </a:rPr>
              <a:t> What would you prioritize: payment for electricity or payment for clean drinking water? </a:t>
            </a:r>
            <a:endParaRPr b="1" sz="2500">
              <a:solidFill>
                <a:schemeClr val="dk2"/>
              </a:solidFill>
            </a:endParaRPr>
          </a:p>
          <a:p>
            <a:pPr indent="0" lvl="0" marL="0" rtl="0" algn="l">
              <a:spcBef>
                <a:spcPts val="0"/>
              </a:spcBef>
              <a:spcAft>
                <a:spcPts val="0"/>
              </a:spcAft>
              <a:buNone/>
            </a:pPr>
            <a:r>
              <a:rPr b="1" lang="en" sz="2500">
                <a:solidFill>
                  <a:schemeClr val="dk2"/>
                </a:solidFill>
              </a:rPr>
              <a:t>Q:</a:t>
            </a:r>
            <a:r>
              <a:rPr lang="en" sz="2500">
                <a:solidFill>
                  <a:schemeClr val="dk2"/>
                </a:solidFill>
              </a:rPr>
              <a:t> Is living in a </a:t>
            </a:r>
            <a:r>
              <a:rPr i="1" lang="en" sz="2500">
                <a:solidFill>
                  <a:schemeClr val="dk2"/>
                </a:solidFill>
              </a:rPr>
              <a:t>pucca</a:t>
            </a:r>
            <a:r>
              <a:rPr lang="en" sz="2500">
                <a:solidFill>
                  <a:schemeClr val="dk2"/>
                </a:solidFill>
              </a:rPr>
              <a:t> house more important for you or having access to electricity? </a:t>
            </a:r>
            <a:endParaRPr sz="2500">
              <a:solidFill>
                <a:schemeClr val="dk2"/>
              </a:solidFill>
            </a:endParaRPr>
          </a:p>
          <a:p>
            <a:pPr indent="0" lvl="0" marL="0" rtl="0" algn="l">
              <a:spcBef>
                <a:spcPts val="0"/>
              </a:spcBef>
              <a:spcAft>
                <a:spcPts val="0"/>
              </a:spcAft>
              <a:buNone/>
            </a:pPr>
            <a:r>
              <a:rPr b="1" lang="en" sz="2500">
                <a:solidFill>
                  <a:schemeClr val="dk2"/>
                </a:solidFill>
              </a:rPr>
              <a:t>Q:</a:t>
            </a:r>
            <a:r>
              <a:rPr lang="en" sz="2500">
                <a:solidFill>
                  <a:schemeClr val="dk2"/>
                </a:solidFill>
              </a:rPr>
              <a:t> Which is </a:t>
            </a:r>
            <a:r>
              <a:rPr lang="en" sz="2500">
                <a:solidFill>
                  <a:schemeClr val="dk2"/>
                </a:solidFill>
              </a:rPr>
              <a:t>more important for you:living in a </a:t>
            </a:r>
            <a:r>
              <a:rPr i="1" lang="en" sz="2500">
                <a:solidFill>
                  <a:schemeClr val="dk2"/>
                </a:solidFill>
              </a:rPr>
              <a:t>pucca</a:t>
            </a:r>
            <a:r>
              <a:rPr lang="en" sz="2500">
                <a:solidFill>
                  <a:schemeClr val="dk2"/>
                </a:solidFill>
              </a:rPr>
              <a:t> house or having a bank account?</a:t>
            </a:r>
            <a:endParaRPr sz="2500">
              <a:solidFill>
                <a:schemeClr val="dk2"/>
              </a:solidFill>
            </a:endParaRPr>
          </a:p>
          <a:p>
            <a:pPr indent="0" lvl="0" marL="0" rtl="0" algn="l">
              <a:spcBef>
                <a:spcPts val="0"/>
              </a:spcBef>
              <a:spcAft>
                <a:spcPts val="0"/>
              </a:spcAft>
              <a:buNone/>
            </a:pPr>
            <a:r>
              <a:rPr b="1" lang="en" sz="2500">
                <a:solidFill>
                  <a:schemeClr val="dk2"/>
                </a:solidFill>
              </a:rPr>
              <a:t>Q:</a:t>
            </a:r>
            <a:r>
              <a:rPr lang="en" sz="2500">
                <a:solidFill>
                  <a:schemeClr val="dk2"/>
                </a:solidFill>
              </a:rPr>
              <a:t> </a:t>
            </a:r>
            <a:r>
              <a:rPr lang="en" sz="2500">
                <a:solidFill>
                  <a:schemeClr val="dk2"/>
                </a:solidFill>
              </a:rPr>
              <a:t>Which is more important for you:  owing a T.V. or having a bank account?</a:t>
            </a:r>
            <a:endParaRPr sz="2500">
              <a:solidFill>
                <a:schemeClr val="dk2"/>
              </a:solidFill>
            </a:endParaRPr>
          </a:p>
          <a:p>
            <a:pPr indent="0" lvl="0" marL="0" rtl="0" algn="l">
              <a:spcBef>
                <a:spcPts val="0"/>
              </a:spcBef>
              <a:spcAft>
                <a:spcPts val="0"/>
              </a:spcAft>
              <a:buNone/>
            </a:pPr>
            <a:r>
              <a:rPr lang="en" sz="2500">
                <a:solidFill>
                  <a:schemeClr val="dk2"/>
                </a:solidFill>
              </a:rPr>
              <a:t> </a:t>
            </a:r>
            <a:endParaRPr sz="2500">
              <a:solidFill>
                <a:schemeClr val="dk2"/>
              </a:solidFill>
            </a:endParaRPr>
          </a:p>
          <a:p>
            <a:pPr indent="0" lvl="0" marL="0" rtl="0" algn="l">
              <a:spcBef>
                <a:spcPts val="0"/>
              </a:spcBef>
              <a:spcAft>
                <a:spcPts val="0"/>
              </a:spcAft>
              <a:buNone/>
            </a:pPr>
            <a:r>
              <a:t/>
            </a:r>
            <a:endParaRPr sz="2500">
              <a:solidFill>
                <a:schemeClr val="dk2"/>
              </a:solidFill>
            </a:endParaRPr>
          </a:p>
          <a:p>
            <a:pPr indent="0" lvl="0" marL="0" rtl="0" algn="l">
              <a:spcBef>
                <a:spcPts val="0"/>
              </a:spcBef>
              <a:spcAft>
                <a:spcPts val="0"/>
              </a:spcAft>
              <a:buNone/>
            </a:pPr>
            <a:r>
              <a:t/>
            </a:r>
            <a:endParaRPr sz="25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Perturbation</a:t>
            </a:r>
            <a:r>
              <a:rPr lang="en"/>
              <a:t> Performance</a:t>
            </a:r>
            <a:endParaRPr/>
          </a:p>
        </p:txBody>
      </p:sp>
      <p:sp>
        <p:nvSpPr>
          <p:cNvPr id="282" name="Google Shape;282;p27"/>
          <p:cNvSpPr txBox="1"/>
          <p:nvPr/>
        </p:nvSpPr>
        <p:spPr>
          <a:xfrm>
            <a:off x="311700" y="1017800"/>
            <a:ext cx="8269800" cy="35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rgbClr val="3D3D3D"/>
                </a:solidFill>
                <a:latin typeface="Roboto"/>
                <a:ea typeface="Roboto"/>
                <a:cs typeface="Roboto"/>
                <a:sym typeface="Roboto"/>
              </a:rPr>
              <a:t>Whom out of the following will you consider to be NOT poor? More than one person can be chosen.</a:t>
            </a:r>
            <a:endParaRPr sz="1100">
              <a:solidFill>
                <a:srgbClr val="3D3D3D"/>
              </a:solidFill>
              <a:latin typeface="Roboto"/>
              <a:ea typeface="Roboto"/>
              <a:cs typeface="Roboto"/>
              <a:sym typeface="Roboto"/>
            </a:endParaRPr>
          </a:p>
        </p:txBody>
      </p:sp>
      <p:pic>
        <p:nvPicPr>
          <p:cNvPr id="283" name="Google Shape;283;p27"/>
          <p:cNvPicPr preferRelativeResize="0"/>
          <p:nvPr/>
        </p:nvPicPr>
        <p:blipFill>
          <a:blip r:embed="rId3">
            <a:alphaModFix/>
          </a:blip>
          <a:stretch>
            <a:fillRect/>
          </a:stretch>
        </p:blipFill>
        <p:spPr>
          <a:xfrm>
            <a:off x="0" y="1694075"/>
            <a:ext cx="2568400" cy="2568400"/>
          </a:xfrm>
          <a:prstGeom prst="rect">
            <a:avLst/>
          </a:prstGeom>
          <a:noFill/>
          <a:ln>
            <a:noFill/>
          </a:ln>
        </p:spPr>
      </p:pic>
      <p:sp>
        <p:nvSpPr>
          <p:cNvPr id="284" name="Google Shape;284;p27"/>
          <p:cNvSpPr txBox="1"/>
          <p:nvPr/>
        </p:nvSpPr>
        <p:spPr>
          <a:xfrm>
            <a:off x="1134813" y="1501600"/>
            <a:ext cx="298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oboto"/>
                <a:ea typeface="Roboto"/>
                <a:cs typeface="Roboto"/>
                <a:sym typeface="Roboto"/>
              </a:rPr>
              <a:t>A</a:t>
            </a:r>
            <a:endParaRPr b="1" sz="1700">
              <a:latin typeface="Roboto"/>
              <a:ea typeface="Roboto"/>
              <a:cs typeface="Roboto"/>
              <a:sym typeface="Roboto"/>
            </a:endParaRPr>
          </a:p>
        </p:txBody>
      </p:sp>
      <p:sp>
        <p:nvSpPr>
          <p:cNvPr id="285" name="Google Shape;285;p27"/>
          <p:cNvSpPr txBox="1"/>
          <p:nvPr/>
        </p:nvSpPr>
        <p:spPr>
          <a:xfrm>
            <a:off x="244275" y="4572775"/>
            <a:ext cx="2079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3D3D3D"/>
                </a:solidFill>
                <a:latin typeface="Roboto"/>
                <a:ea typeface="Roboto"/>
                <a:cs typeface="Roboto"/>
                <a:sym typeface="Roboto"/>
              </a:rPr>
              <a:t>Attended School Upto Class 8</a:t>
            </a:r>
            <a:endParaRPr sz="1800">
              <a:latin typeface="Roboto"/>
              <a:ea typeface="Roboto"/>
              <a:cs typeface="Roboto"/>
              <a:sym typeface="Roboto"/>
            </a:endParaRPr>
          </a:p>
        </p:txBody>
      </p:sp>
      <p:pic>
        <p:nvPicPr>
          <p:cNvPr id="286" name="Google Shape;286;p27"/>
          <p:cNvPicPr preferRelativeResize="0"/>
          <p:nvPr/>
        </p:nvPicPr>
        <p:blipFill>
          <a:blip r:embed="rId4">
            <a:alphaModFix/>
          </a:blip>
          <a:stretch>
            <a:fillRect/>
          </a:stretch>
        </p:blipFill>
        <p:spPr>
          <a:xfrm>
            <a:off x="446975" y="3946075"/>
            <a:ext cx="687850" cy="687850"/>
          </a:xfrm>
          <a:prstGeom prst="rect">
            <a:avLst/>
          </a:prstGeom>
          <a:noFill/>
          <a:ln>
            <a:noFill/>
          </a:ln>
        </p:spPr>
      </p:pic>
      <p:pic>
        <p:nvPicPr>
          <p:cNvPr id="287" name="Google Shape;287;p27"/>
          <p:cNvPicPr preferRelativeResize="0"/>
          <p:nvPr/>
        </p:nvPicPr>
        <p:blipFill>
          <a:blip r:embed="rId5">
            <a:alphaModFix/>
          </a:blip>
          <a:stretch>
            <a:fillRect/>
          </a:stretch>
        </p:blipFill>
        <p:spPr>
          <a:xfrm>
            <a:off x="1433625" y="3976650"/>
            <a:ext cx="609678" cy="626700"/>
          </a:xfrm>
          <a:prstGeom prst="rect">
            <a:avLst/>
          </a:prstGeom>
          <a:noFill/>
          <a:ln>
            <a:noFill/>
          </a:ln>
        </p:spPr>
      </p:pic>
      <p:pic>
        <p:nvPicPr>
          <p:cNvPr id="288" name="Google Shape;288;p27"/>
          <p:cNvPicPr preferRelativeResize="0"/>
          <p:nvPr/>
        </p:nvPicPr>
        <p:blipFill>
          <a:blip r:embed="rId3">
            <a:alphaModFix/>
          </a:blip>
          <a:stretch>
            <a:fillRect/>
          </a:stretch>
        </p:blipFill>
        <p:spPr>
          <a:xfrm>
            <a:off x="2185413" y="1694075"/>
            <a:ext cx="2568400" cy="2568400"/>
          </a:xfrm>
          <a:prstGeom prst="rect">
            <a:avLst/>
          </a:prstGeom>
          <a:noFill/>
          <a:ln>
            <a:noFill/>
          </a:ln>
        </p:spPr>
      </p:pic>
      <p:sp>
        <p:nvSpPr>
          <p:cNvPr id="289" name="Google Shape;289;p27"/>
          <p:cNvSpPr txBox="1"/>
          <p:nvPr/>
        </p:nvSpPr>
        <p:spPr>
          <a:xfrm>
            <a:off x="3320225" y="1501600"/>
            <a:ext cx="298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oboto"/>
                <a:ea typeface="Roboto"/>
                <a:cs typeface="Roboto"/>
                <a:sym typeface="Roboto"/>
              </a:rPr>
              <a:t>B</a:t>
            </a:r>
            <a:endParaRPr b="1" sz="1700">
              <a:latin typeface="Roboto"/>
              <a:ea typeface="Roboto"/>
              <a:cs typeface="Roboto"/>
              <a:sym typeface="Roboto"/>
            </a:endParaRPr>
          </a:p>
        </p:txBody>
      </p:sp>
      <p:sp>
        <p:nvSpPr>
          <p:cNvPr id="290" name="Google Shape;290;p27"/>
          <p:cNvSpPr txBox="1"/>
          <p:nvPr/>
        </p:nvSpPr>
        <p:spPr>
          <a:xfrm>
            <a:off x="2392938" y="4572775"/>
            <a:ext cx="2153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3D3D3D"/>
                </a:solidFill>
                <a:latin typeface="Roboto"/>
                <a:ea typeface="Roboto"/>
                <a:cs typeface="Roboto"/>
                <a:sym typeface="Roboto"/>
              </a:rPr>
              <a:t>Attended School Upto Class 10</a:t>
            </a:r>
            <a:endParaRPr sz="1800">
              <a:latin typeface="Roboto"/>
              <a:ea typeface="Roboto"/>
              <a:cs typeface="Roboto"/>
              <a:sym typeface="Roboto"/>
            </a:endParaRPr>
          </a:p>
        </p:txBody>
      </p:sp>
      <p:pic>
        <p:nvPicPr>
          <p:cNvPr id="291" name="Google Shape;291;p27"/>
          <p:cNvPicPr preferRelativeResize="0"/>
          <p:nvPr/>
        </p:nvPicPr>
        <p:blipFill>
          <a:blip r:embed="rId4">
            <a:alphaModFix/>
          </a:blip>
          <a:stretch>
            <a:fillRect/>
          </a:stretch>
        </p:blipFill>
        <p:spPr>
          <a:xfrm>
            <a:off x="2632388" y="3946075"/>
            <a:ext cx="687850" cy="687850"/>
          </a:xfrm>
          <a:prstGeom prst="rect">
            <a:avLst/>
          </a:prstGeom>
          <a:noFill/>
          <a:ln>
            <a:noFill/>
          </a:ln>
        </p:spPr>
      </p:pic>
      <p:pic>
        <p:nvPicPr>
          <p:cNvPr id="292" name="Google Shape;292;p27"/>
          <p:cNvPicPr preferRelativeResize="0"/>
          <p:nvPr/>
        </p:nvPicPr>
        <p:blipFill>
          <a:blip r:embed="rId5">
            <a:alphaModFix/>
          </a:blip>
          <a:stretch>
            <a:fillRect/>
          </a:stretch>
        </p:blipFill>
        <p:spPr>
          <a:xfrm>
            <a:off x="3619037" y="3976650"/>
            <a:ext cx="609678" cy="626700"/>
          </a:xfrm>
          <a:prstGeom prst="rect">
            <a:avLst/>
          </a:prstGeom>
          <a:noFill/>
          <a:ln>
            <a:noFill/>
          </a:ln>
        </p:spPr>
      </p:pic>
      <p:pic>
        <p:nvPicPr>
          <p:cNvPr id="293" name="Google Shape;293;p27"/>
          <p:cNvPicPr preferRelativeResize="0"/>
          <p:nvPr/>
        </p:nvPicPr>
        <p:blipFill>
          <a:blip r:embed="rId3">
            <a:alphaModFix/>
          </a:blip>
          <a:stretch>
            <a:fillRect/>
          </a:stretch>
        </p:blipFill>
        <p:spPr>
          <a:xfrm>
            <a:off x="4338850" y="1694075"/>
            <a:ext cx="2568400" cy="2568400"/>
          </a:xfrm>
          <a:prstGeom prst="rect">
            <a:avLst/>
          </a:prstGeom>
          <a:noFill/>
          <a:ln>
            <a:noFill/>
          </a:ln>
        </p:spPr>
      </p:pic>
      <p:sp>
        <p:nvSpPr>
          <p:cNvPr id="294" name="Google Shape;294;p27"/>
          <p:cNvSpPr txBox="1"/>
          <p:nvPr/>
        </p:nvSpPr>
        <p:spPr>
          <a:xfrm>
            <a:off x="5473663" y="1501600"/>
            <a:ext cx="298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oboto"/>
                <a:ea typeface="Roboto"/>
                <a:cs typeface="Roboto"/>
                <a:sym typeface="Roboto"/>
              </a:rPr>
              <a:t>C</a:t>
            </a:r>
            <a:endParaRPr b="1" sz="1700">
              <a:latin typeface="Roboto"/>
              <a:ea typeface="Roboto"/>
              <a:cs typeface="Roboto"/>
              <a:sym typeface="Roboto"/>
            </a:endParaRPr>
          </a:p>
        </p:txBody>
      </p:sp>
      <p:sp>
        <p:nvSpPr>
          <p:cNvPr id="295" name="Google Shape;295;p27"/>
          <p:cNvSpPr txBox="1"/>
          <p:nvPr/>
        </p:nvSpPr>
        <p:spPr>
          <a:xfrm>
            <a:off x="4546375" y="4572775"/>
            <a:ext cx="2153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3D3D3D"/>
                </a:solidFill>
                <a:latin typeface="Roboto"/>
                <a:ea typeface="Roboto"/>
                <a:cs typeface="Roboto"/>
                <a:sym typeface="Roboto"/>
              </a:rPr>
              <a:t>Attended School Upto Class 12</a:t>
            </a:r>
            <a:endParaRPr sz="1800">
              <a:latin typeface="Roboto"/>
              <a:ea typeface="Roboto"/>
              <a:cs typeface="Roboto"/>
              <a:sym typeface="Roboto"/>
            </a:endParaRPr>
          </a:p>
        </p:txBody>
      </p:sp>
      <p:pic>
        <p:nvPicPr>
          <p:cNvPr id="296" name="Google Shape;296;p27"/>
          <p:cNvPicPr preferRelativeResize="0"/>
          <p:nvPr/>
        </p:nvPicPr>
        <p:blipFill>
          <a:blip r:embed="rId4">
            <a:alphaModFix/>
          </a:blip>
          <a:stretch>
            <a:fillRect/>
          </a:stretch>
        </p:blipFill>
        <p:spPr>
          <a:xfrm>
            <a:off x="4785825" y="3946075"/>
            <a:ext cx="687850" cy="687850"/>
          </a:xfrm>
          <a:prstGeom prst="rect">
            <a:avLst/>
          </a:prstGeom>
          <a:noFill/>
          <a:ln>
            <a:noFill/>
          </a:ln>
        </p:spPr>
      </p:pic>
      <p:pic>
        <p:nvPicPr>
          <p:cNvPr id="297" name="Google Shape;297;p27"/>
          <p:cNvPicPr preferRelativeResize="0"/>
          <p:nvPr/>
        </p:nvPicPr>
        <p:blipFill>
          <a:blip r:embed="rId5">
            <a:alphaModFix/>
          </a:blip>
          <a:stretch>
            <a:fillRect/>
          </a:stretch>
        </p:blipFill>
        <p:spPr>
          <a:xfrm>
            <a:off x="5772475" y="3976650"/>
            <a:ext cx="609678" cy="626700"/>
          </a:xfrm>
          <a:prstGeom prst="rect">
            <a:avLst/>
          </a:prstGeom>
          <a:noFill/>
          <a:ln>
            <a:noFill/>
          </a:ln>
        </p:spPr>
      </p:pic>
      <p:pic>
        <p:nvPicPr>
          <p:cNvPr id="298" name="Google Shape;298;p27"/>
          <p:cNvPicPr preferRelativeResize="0"/>
          <p:nvPr/>
        </p:nvPicPr>
        <p:blipFill>
          <a:blip r:embed="rId3">
            <a:alphaModFix/>
          </a:blip>
          <a:stretch>
            <a:fillRect/>
          </a:stretch>
        </p:blipFill>
        <p:spPr>
          <a:xfrm>
            <a:off x="6492250" y="1694075"/>
            <a:ext cx="2568400" cy="2568400"/>
          </a:xfrm>
          <a:prstGeom prst="rect">
            <a:avLst/>
          </a:prstGeom>
          <a:noFill/>
          <a:ln>
            <a:noFill/>
          </a:ln>
        </p:spPr>
      </p:pic>
      <p:sp>
        <p:nvSpPr>
          <p:cNvPr id="299" name="Google Shape;299;p27"/>
          <p:cNvSpPr txBox="1"/>
          <p:nvPr/>
        </p:nvSpPr>
        <p:spPr>
          <a:xfrm>
            <a:off x="7627063" y="1501600"/>
            <a:ext cx="298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oboto"/>
                <a:ea typeface="Roboto"/>
                <a:cs typeface="Roboto"/>
                <a:sym typeface="Roboto"/>
              </a:rPr>
              <a:t>D</a:t>
            </a:r>
            <a:endParaRPr b="1" sz="1700">
              <a:latin typeface="Roboto"/>
              <a:ea typeface="Roboto"/>
              <a:cs typeface="Roboto"/>
              <a:sym typeface="Roboto"/>
            </a:endParaRPr>
          </a:p>
        </p:txBody>
      </p:sp>
      <p:sp>
        <p:nvSpPr>
          <p:cNvPr id="300" name="Google Shape;300;p27"/>
          <p:cNvSpPr txBox="1"/>
          <p:nvPr/>
        </p:nvSpPr>
        <p:spPr>
          <a:xfrm>
            <a:off x="7330375" y="4572775"/>
            <a:ext cx="892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3D3D3D"/>
                </a:solidFill>
                <a:latin typeface="Roboto"/>
                <a:ea typeface="Roboto"/>
                <a:cs typeface="Roboto"/>
                <a:sym typeface="Roboto"/>
              </a:rPr>
              <a:t>Graduated</a:t>
            </a:r>
            <a:endParaRPr sz="1100">
              <a:solidFill>
                <a:srgbClr val="3D3D3D"/>
              </a:solidFill>
              <a:latin typeface="Roboto"/>
              <a:ea typeface="Roboto"/>
              <a:cs typeface="Roboto"/>
              <a:sym typeface="Roboto"/>
            </a:endParaRPr>
          </a:p>
        </p:txBody>
      </p:sp>
      <p:pic>
        <p:nvPicPr>
          <p:cNvPr id="301" name="Google Shape;301;p27"/>
          <p:cNvPicPr preferRelativeResize="0"/>
          <p:nvPr/>
        </p:nvPicPr>
        <p:blipFill>
          <a:blip r:embed="rId4">
            <a:alphaModFix/>
          </a:blip>
          <a:stretch>
            <a:fillRect/>
          </a:stretch>
        </p:blipFill>
        <p:spPr>
          <a:xfrm>
            <a:off x="6939225" y="3946075"/>
            <a:ext cx="687850" cy="687850"/>
          </a:xfrm>
          <a:prstGeom prst="rect">
            <a:avLst/>
          </a:prstGeom>
          <a:noFill/>
          <a:ln>
            <a:noFill/>
          </a:ln>
        </p:spPr>
      </p:pic>
      <p:pic>
        <p:nvPicPr>
          <p:cNvPr id="302" name="Google Shape;302;p27"/>
          <p:cNvPicPr preferRelativeResize="0"/>
          <p:nvPr/>
        </p:nvPicPr>
        <p:blipFill>
          <a:blip r:embed="rId5">
            <a:alphaModFix/>
          </a:blip>
          <a:stretch>
            <a:fillRect/>
          </a:stretch>
        </p:blipFill>
        <p:spPr>
          <a:xfrm>
            <a:off x="7925875" y="3976650"/>
            <a:ext cx="609678" cy="626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8"/>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Benefits of CAP Framework</a:t>
            </a:r>
            <a:endParaRPr/>
          </a:p>
        </p:txBody>
      </p:sp>
      <p:sp>
        <p:nvSpPr>
          <p:cNvPr id="308" name="Google Shape;308;p28"/>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Better, Flexible and Accurate Methodology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CAP Framework Outstands?</a:t>
            </a:r>
            <a:endParaRPr/>
          </a:p>
        </p:txBody>
      </p:sp>
      <p:grpSp>
        <p:nvGrpSpPr>
          <p:cNvPr id="314" name="Google Shape;314;p29"/>
          <p:cNvGrpSpPr/>
          <p:nvPr/>
        </p:nvGrpSpPr>
        <p:grpSpPr>
          <a:xfrm>
            <a:off x="431925" y="1304875"/>
            <a:ext cx="2628925" cy="3416400"/>
            <a:chOff x="431925" y="1304875"/>
            <a:chExt cx="2628925" cy="3416400"/>
          </a:xfrm>
        </p:grpSpPr>
        <p:sp>
          <p:nvSpPr>
            <p:cNvPr id="315" name="Google Shape;315;p29"/>
            <p:cNvSpPr txBox="1"/>
            <p:nvPr/>
          </p:nvSpPr>
          <p:spPr>
            <a:xfrm>
              <a:off x="431925"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9"/>
            <p:cNvSpPr/>
            <p:nvPr/>
          </p:nvSpPr>
          <p:spPr>
            <a:xfrm>
              <a:off x="4319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9"/>
          <p:cNvSpPr txBox="1"/>
          <p:nvPr>
            <p:ph idx="4294967295" type="body"/>
          </p:nvPr>
        </p:nvSpPr>
        <p:spPr>
          <a:xfrm>
            <a:off x="506425"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Mitigate Bias</a:t>
            </a:r>
            <a:endParaRPr>
              <a:solidFill>
                <a:schemeClr val="lt1"/>
              </a:solidFill>
            </a:endParaRPr>
          </a:p>
        </p:txBody>
      </p:sp>
      <p:sp>
        <p:nvSpPr>
          <p:cNvPr id="318" name="Google Shape;318;p29"/>
          <p:cNvSpPr txBox="1"/>
          <p:nvPr>
            <p:ph idx="4294967295" type="body"/>
          </p:nvPr>
        </p:nvSpPr>
        <p:spPr>
          <a:xfrm>
            <a:off x="508325" y="1850300"/>
            <a:ext cx="2478600" cy="27948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1600"/>
              <a:t>- </a:t>
            </a:r>
            <a:r>
              <a:rPr lang="en" sz="1600"/>
              <a:t>We never ask the respondent about his situation.</a:t>
            </a:r>
            <a:br>
              <a:rPr lang="en" sz="1600"/>
            </a:br>
            <a:r>
              <a:rPr lang="en" sz="1600"/>
              <a:t>- We always present the respondent with schematics of a person which helps reduce false response or bias.</a:t>
            </a:r>
            <a:endParaRPr sz="1600"/>
          </a:p>
        </p:txBody>
      </p:sp>
      <p:grpSp>
        <p:nvGrpSpPr>
          <p:cNvPr id="319" name="Google Shape;319;p29"/>
          <p:cNvGrpSpPr/>
          <p:nvPr/>
        </p:nvGrpSpPr>
        <p:grpSpPr>
          <a:xfrm>
            <a:off x="6212550" y="1304875"/>
            <a:ext cx="2632500" cy="3416400"/>
            <a:chOff x="3320450" y="1304875"/>
            <a:chExt cx="2632500" cy="3416400"/>
          </a:xfrm>
        </p:grpSpPr>
        <p:sp>
          <p:nvSpPr>
            <p:cNvPr id="320" name="Google Shape;320;p29"/>
            <p:cNvSpPr txBox="1"/>
            <p:nvPr/>
          </p:nvSpPr>
          <p:spPr>
            <a:xfrm>
              <a:off x="3324050"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9"/>
            <p:cNvSpPr/>
            <p:nvPr/>
          </p:nvSpPr>
          <p:spPr>
            <a:xfrm>
              <a:off x="33204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9"/>
          <p:cNvSpPr txBox="1"/>
          <p:nvPr>
            <p:ph idx="4294967295" type="body"/>
          </p:nvPr>
        </p:nvSpPr>
        <p:spPr>
          <a:xfrm>
            <a:off x="6281550"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Capture Regional View</a:t>
            </a:r>
            <a:endParaRPr>
              <a:solidFill>
                <a:schemeClr val="lt1"/>
              </a:solidFill>
            </a:endParaRPr>
          </a:p>
        </p:txBody>
      </p:sp>
      <p:sp>
        <p:nvSpPr>
          <p:cNvPr id="323" name="Google Shape;323;p29"/>
          <p:cNvSpPr txBox="1"/>
          <p:nvPr>
            <p:ph idx="4294967295" type="body"/>
          </p:nvPr>
        </p:nvSpPr>
        <p:spPr>
          <a:xfrm>
            <a:off x="6288875" y="1850300"/>
            <a:ext cx="2478600" cy="27948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1600"/>
              <a:t>- Helps bring out the implicit and explicit views on various indicators in that region.</a:t>
            </a:r>
            <a:br>
              <a:rPr lang="en" sz="1600"/>
            </a:br>
            <a:r>
              <a:rPr lang="en" sz="1600"/>
              <a:t>- Allows us to inculcate regional aspects and poverty extremes in our questionnaire to make them more relatable</a:t>
            </a:r>
            <a:endParaRPr sz="1600"/>
          </a:p>
        </p:txBody>
      </p:sp>
      <p:grpSp>
        <p:nvGrpSpPr>
          <p:cNvPr id="324" name="Google Shape;324;p29"/>
          <p:cNvGrpSpPr/>
          <p:nvPr/>
        </p:nvGrpSpPr>
        <p:grpSpPr>
          <a:xfrm>
            <a:off x="3320450" y="1304875"/>
            <a:ext cx="2632500" cy="3416400"/>
            <a:chOff x="6212550" y="1304875"/>
            <a:chExt cx="2632500" cy="3416400"/>
          </a:xfrm>
        </p:grpSpPr>
        <p:sp>
          <p:nvSpPr>
            <p:cNvPr id="325" name="Google Shape;325;p29"/>
            <p:cNvSpPr/>
            <p:nvPr/>
          </p:nvSpPr>
          <p:spPr>
            <a:xfrm>
              <a:off x="621540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9"/>
            <p:cNvSpPr txBox="1"/>
            <p:nvPr/>
          </p:nvSpPr>
          <p:spPr>
            <a:xfrm>
              <a:off x="6212550" y="1304875"/>
              <a:ext cx="26325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9"/>
          <p:cNvSpPr txBox="1"/>
          <p:nvPr>
            <p:ph idx="4294967295" type="body"/>
          </p:nvPr>
        </p:nvSpPr>
        <p:spPr>
          <a:xfrm>
            <a:off x="3380375"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Measures Deprivation</a:t>
            </a:r>
            <a:endParaRPr>
              <a:solidFill>
                <a:schemeClr val="lt1"/>
              </a:solidFill>
            </a:endParaRPr>
          </a:p>
        </p:txBody>
      </p:sp>
      <p:sp>
        <p:nvSpPr>
          <p:cNvPr id="328" name="Google Shape;328;p29"/>
          <p:cNvSpPr txBox="1"/>
          <p:nvPr>
            <p:ph idx="4294967295" type="body"/>
          </p:nvPr>
        </p:nvSpPr>
        <p:spPr>
          <a:xfrm>
            <a:off x="3394300" y="1850300"/>
            <a:ext cx="2478600" cy="27948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1600"/>
              <a:t>- Help Figure out the threshold of deprivation for many indicators.</a:t>
            </a:r>
            <a:br>
              <a:rPr lang="en" sz="1600"/>
            </a:br>
            <a:r>
              <a:rPr lang="en" sz="1600"/>
              <a:t>- People have to prioritize between the indicators which help identify the levels of deprivation.</a:t>
            </a:r>
            <a:endParaRPr sz="1600"/>
          </a:p>
        </p:txBody>
      </p:sp>
      <p:pic>
        <p:nvPicPr>
          <p:cNvPr id="329" name="Google Shape;329;p29"/>
          <p:cNvPicPr preferRelativeResize="0"/>
          <p:nvPr/>
        </p:nvPicPr>
        <p:blipFill>
          <a:blip r:embed="rId3">
            <a:alphaModFix/>
          </a:blip>
          <a:stretch>
            <a:fillRect/>
          </a:stretch>
        </p:blipFill>
        <p:spPr>
          <a:xfrm>
            <a:off x="506425" y="4143700"/>
            <a:ext cx="577575" cy="577575"/>
          </a:xfrm>
          <a:prstGeom prst="rect">
            <a:avLst/>
          </a:prstGeom>
          <a:noFill/>
          <a:ln>
            <a:noFill/>
          </a:ln>
        </p:spPr>
      </p:pic>
      <p:pic>
        <p:nvPicPr>
          <p:cNvPr id="330" name="Google Shape;330;p29"/>
          <p:cNvPicPr preferRelativeResize="0"/>
          <p:nvPr/>
        </p:nvPicPr>
        <p:blipFill>
          <a:blip r:embed="rId3">
            <a:alphaModFix/>
          </a:blip>
          <a:stretch>
            <a:fillRect/>
          </a:stretch>
        </p:blipFill>
        <p:spPr>
          <a:xfrm>
            <a:off x="1457600" y="4143700"/>
            <a:ext cx="577575" cy="577575"/>
          </a:xfrm>
          <a:prstGeom prst="rect">
            <a:avLst/>
          </a:prstGeom>
          <a:noFill/>
          <a:ln>
            <a:noFill/>
          </a:ln>
        </p:spPr>
      </p:pic>
      <p:pic>
        <p:nvPicPr>
          <p:cNvPr id="331" name="Google Shape;331;p29"/>
          <p:cNvPicPr preferRelativeResize="0"/>
          <p:nvPr/>
        </p:nvPicPr>
        <p:blipFill>
          <a:blip r:embed="rId3">
            <a:alphaModFix/>
          </a:blip>
          <a:stretch>
            <a:fillRect/>
          </a:stretch>
        </p:blipFill>
        <p:spPr>
          <a:xfrm>
            <a:off x="2389025" y="4143700"/>
            <a:ext cx="577575" cy="577575"/>
          </a:xfrm>
          <a:prstGeom prst="rect">
            <a:avLst/>
          </a:prstGeom>
          <a:noFill/>
          <a:ln>
            <a:noFill/>
          </a:ln>
        </p:spPr>
      </p:pic>
      <p:pic>
        <p:nvPicPr>
          <p:cNvPr id="332" name="Google Shape;332;p29"/>
          <p:cNvPicPr preferRelativeResize="0"/>
          <p:nvPr/>
        </p:nvPicPr>
        <p:blipFill>
          <a:blip r:embed="rId4">
            <a:alphaModFix/>
          </a:blip>
          <a:stretch>
            <a:fillRect/>
          </a:stretch>
        </p:blipFill>
        <p:spPr>
          <a:xfrm>
            <a:off x="8235875" y="4114000"/>
            <a:ext cx="531100" cy="531100"/>
          </a:xfrm>
          <a:prstGeom prst="rect">
            <a:avLst/>
          </a:prstGeom>
          <a:noFill/>
          <a:ln>
            <a:noFill/>
          </a:ln>
        </p:spPr>
      </p:pic>
      <p:cxnSp>
        <p:nvCxnSpPr>
          <p:cNvPr id="333" name="Google Shape;333;p29"/>
          <p:cNvCxnSpPr>
            <a:stCxn id="316" idx="3"/>
            <a:endCxn id="325" idx="1"/>
          </p:cNvCxnSpPr>
          <p:nvPr/>
        </p:nvCxnSpPr>
        <p:spPr>
          <a:xfrm>
            <a:off x="3060850" y="3013075"/>
            <a:ext cx="262500" cy="0"/>
          </a:xfrm>
          <a:prstGeom prst="straightConnector1">
            <a:avLst/>
          </a:prstGeom>
          <a:noFill/>
          <a:ln cap="flat" cmpd="sng" w="9525">
            <a:solidFill>
              <a:schemeClr val="dk2"/>
            </a:solidFill>
            <a:prstDash val="solid"/>
            <a:round/>
            <a:headEnd len="med" w="med" type="none"/>
            <a:tailEnd len="med" w="med" type="triangle"/>
          </a:ln>
        </p:spPr>
      </p:cxnSp>
      <p:cxnSp>
        <p:nvCxnSpPr>
          <p:cNvPr id="334" name="Google Shape;334;p29"/>
          <p:cNvCxnSpPr>
            <a:stCxn id="321" idx="1"/>
            <a:endCxn id="325" idx="3"/>
          </p:cNvCxnSpPr>
          <p:nvPr/>
        </p:nvCxnSpPr>
        <p:spPr>
          <a:xfrm rot="10800000">
            <a:off x="5952150" y="3013075"/>
            <a:ext cx="260400" cy="0"/>
          </a:xfrm>
          <a:prstGeom prst="straightConnector1">
            <a:avLst/>
          </a:prstGeom>
          <a:noFill/>
          <a:ln cap="flat" cmpd="sng" w="9525">
            <a:solidFill>
              <a:schemeClr val="dk2"/>
            </a:solidFill>
            <a:prstDash val="solid"/>
            <a:round/>
            <a:headEnd len="med" w="med" type="none"/>
            <a:tailEnd len="med" w="med" type="triangle"/>
          </a:ln>
        </p:spPr>
      </p:cxnSp>
      <p:pic>
        <p:nvPicPr>
          <p:cNvPr id="335" name="Google Shape;335;p29"/>
          <p:cNvPicPr preferRelativeResize="0"/>
          <p:nvPr/>
        </p:nvPicPr>
        <p:blipFill>
          <a:blip r:embed="rId5">
            <a:alphaModFix/>
          </a:blip>
          <a:stretch>
            <a:fillRect/>
          </a:stretch>
        </p:blipFill>
        <p:spPr>
          <a:xfrm>
            <a:off x="5289213" y="4067525"/>
            <a:ext cx="577574" cy="577574"/>
          </a:xfrm>
          <a:prstGeom prst="rect">
            <a:avLst/>
          </a:prstGeom>
          <a:noFill/>
          <a:ln>
            <a:noFill/>
          </a:ln>
        </p:spPr>
      </p:pic>
      <p:pic>
        <p:nvPicPr>
          <p:cNvPr id="336" name="Google Shape;336;p29"/>
          <p:cNvPicPr preferRelativeResize="0"/>
          <p:nvPr/>
        </p:nvPicPr>
        <p:blipFill>
          <a:blip r:embed="rId6">
            <a:alphaModFix/>
          </a:blip>
          <a:stretch>
            <a:fillRect/>
          </a:stretch>
        </p:blipFill>
        <p:spPr>
          <a:xfrm>
            <a:off x="3397650" y="4067525"/>
            <a:ext cx="577574" cy="5775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0"/>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Past MPI Data</a:t>
            </a:r>
            <a:endParaRPr/>
          </a:p>
        </p:txBody>
      </p:sp>
      <p:sp>
        <p:nvSpPr>
          <p:cNvPr id="342" name="Google Shape;342;p30"/>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Adding </a:t>
            </a:r>
            <a:r>
              <a:rPr lang="en"/>
              <a:t>Insights for framing regional questions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31"/>
          <p:cNvPicPr preferRelativeResize="0"/>
          <p:nvPr/>
        </p:nvPicPr>
        <p:blipFill>
          <a:blip r:embed="rId3">
            <a:alphaModFix/>
          </a:blip>
          <a:stretch>
            <a:fillRect/>
          </a:stretch>
        </p:blipFill>
        <p:spPr>
          <a:xfrm>
            <a:off x="0" y="-54350"/>
            <a:ext cx="9144003" cy="5197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Multi-Dimensional Poverty Index</a:t>
            </a:r>
            <a:endParaRPr/>
          </a:p>
        </p:txBody>
      </p:sp>
      <p:sp>
        <p:nvSpPr>
          <p:cNvPr id="93" name="Google Shape;93;p14"/>
          <p:cNvSpPr txBox="1"/>
          <p:nvPr>
            <p:ph idx="1" type="body"/>
          </p:nvPr>
        </p:nvSpPr>
        <p:spPr>
          <a:xfrm>
            <a:off x="311700" y="1229875"/>
            <a:ext cx="3997200" cy="3339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br>
              <a:rPr lang="en"/>
            </a:br>
            <a:r>
              <a:rPr lang="en"/>
              <a:t>An weighted sum score calculated </a:t>
            </a:r>
            <a:br>
              <a:rPr lang="en"/>
            </a:br>
            <a:r>
              <a:rPr lang="en"/>
              <a:t>based</a:t>
            </a:r>
            <a:r>
              <a:rPr lang="en"/>
              <a:t> on this chart is the Deprivation </a:t>
            </a:r>
            <a:br>
              <a:rPr lang="en"/>
            </a:br>
            <a:r>
              <a:rPr lang="en"/>
              <a:t>Score (DS) which translates </a:t>
            </a:r>
            <a:r>
              <a:rPr lang="en"/>
              <a:t>to Poverty level of a person.</a:t>
            </a:r>
            <a:endParaRPr/>
          </a:p>
          <a:p>
            <a:pPr indent="0" lvl="0" marL="0" rtl="0" algn="just">
              <a:spcBef>
                <a:spcPts val="1600"/>
              </a:spcBef>
              <a:spcAft>
                <a:spcPts val="1600"/>
              </a:spcAft>
              <a:buNone/>
            </a:pPr>
            <a:r>
              <a:rPr lang="en"/>
              <a:t>Here, we do not question the validity</a:t>
            </a:r>
            <a:br>
              <a:rPr lang="en"/>
            </a:br>
            <a:r>
              <a:rPr lang="en"/>
              <a:t>of MPI. But we want to improve on it</a:t>
            </a:r>
            <a:br>
              <a:rPr lang="en"/>
            </a:br>
            <a:r>
              <a:rPr lang="en"/>
              <a:t>to be apt for all class of people and</a:t>
            </a:r>
            <a:br>
              <a:rPr lang="en"/>
            </a:br>
            <a:r>
              <a:rPr lang="en"/>
              <a:t>across all regions across India.</a:t>
            </a:r>
            <a:endParaRPr/>
          </a:p>
        </p:txBody>
      </p:sp>
      <p:pic>
        <p:nvPicPr>
          <p:cNvPr id="94" name="Google Shape;94;p14"/>
          <p:cNvPicPr preferRelativeResize="0"/>
          <p:nvPr/>
        </p:nvPicPr>
        <p:blipFill>
          <a:blip r:embed="rId3">
            <a:alphaModFix/>
          </a:blip>
          <a:stretch>
            <a:fillRect/>
          </a:stretch>
        </p:blipFill>
        <p:spPr>
          <a:xfrm>
            <a:off x="4308775" y="1229875"/>
            <a:ext cx="4693402" cy="3339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p32"/>
          <p:cNvPicPr preferRelativeResize="0"/>
          <p:nvPr/>
        </p:nvPicPr>
        <p:blipFill>
          <a:blip r:embed="rId3">
            <a:alphaModFix/>
          </a:blip>
          <a:stretch>
            <a:fillRect/>
          </a:stretch>
        </p:blipFill>
        <p:spPr>
          <a:xfrm>
            <a:off x="0" y="0"/>
            <a:ext cx="9144003" cy="5120525"/>
          </a:xfrm>
          <a:prstGeom prst="rect">
            <a:avLst/>
          </a:prstGeom>
          <a:noFill/>
          <a:ln>
            <a:noFill/>
          </a:ln>
        </p:spPr>
      </p:pic>
      <p:sp>
        <p:nvSpPr>
          <p:cNvPr id="353" name="Google Shape;353;p32"/>
          <p:cNvSpPr txBox="1"/>
          <p:nvPr/>
        </p:nvSpPr>
        <p:spPr>
          <a:xfrm>
            <a:off x="2323725" y="1685075"/>
            <a:ext cx="37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t>
            </a:r>
            <a:endParaRPr>
              <a:latin typeface="Roboto"/>
              <a:ea typeface="Roboto"/>
              <a:cs typeface="Roboto"/>
              <a:sym typeface="Roboto"/>
            </a:endParaRPr>
          </a:p>
        </p:txBody>
      </p:sp>
      <p:sp>
        <p:nvSpPr>
          <p:cNvPr id="354" name="Google Shape;354;p32"/>
          <p:cNvSpPr txBox="1"/>
          <p:nvPr/>
        </p:nvSpPr>
        <p:spPr>
          <a:xfrm>
            <a:off x="2537275" y="845475"/>
            <a:ext cx="37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t>
            </a:r>
            <a:endParaRPr>
              <a:latin typeface="Roboto"/>
              <a:ea typeface="Roboto"/>
              <a:cs typeface="Roboto"/>
              <a:sym typeface="Roboto"/>
            </a:endParaRPr>
          </a:p>
        </p:txBody>
      </p:sp>
      <p:cxnSp>
        <p:nvCxnSpPr>
          <p:cNvPr id="355" name="Google Shape;355;p32"/>
          <p:cNvCxnSpPr>
            <a:stCxn id="354" idx="3"/>
            <a:endCxn id="353" idx="3"/>
          </p:cNvCxnSpPr>
          <p:nvPr/>
        </p:nvCxnSpPr>
        <p:spPr>
          <a:xfrm flipH="1">
            <a:off x="2697475" y="1045575"/>
            <a:ext cx="213600" cy="839700"/>
          </a:xfrm>
          <a:prstGeom prst="bentConnector3">
            <a:avLst>
              <a:gd fmla="val -111482" name="adj1"/>
            </a:avLst>
          </a:prstGeom>
          <a:noFill/>
          <a:ln cap="flat" cmpd="sng" w="9525">
            <a:solidFill>
              <a:schemeClr val="dk2"/>
            </a:solidFill>
            <a:prstDash val="solid"/>
            <a:round/>
            <a:headEnd len="med" w="med" type="none"/>
            <a:tailEnd len="med" w="med" type="none"/>
          </a:ln>
        </p:spPr>
      </p:cxnSp>
      <p:cxnSp>
        <p:nvCxnSpPr>
          <p:cNvPr id="356" name="Google Shape;356;p32"/>
          <p:cNvCxnSpPr/>
          <p:nvPr/>
        </p:nvCxnSpPr>
        <p:spPr>
          <a:xfrm>
            <a:off x="3166275" y="1481225"/>
            <a:ext cx="597900" cy="0"/>
          </a:xfrm>
          <a:prstGeom prst="straightConnector1">
            <a:avLst/>
          </a:prstGeom>
          <a:noFill/>
          <a:ln cap="flat" cmpd="sng" w="9525">
            <a:solidFill>
              <a:schemeClr val="dk2"/>
            </a:solidFill>
            <a:prstDash val="solid"/>
            <a:round/>
            <a:headEnd len="med" w="med" type="none"/>
            <a:tailEnd len="med" w="med" type="triangle"/>
          </a:ln>
        </p:spPr>
      </p:cxnSp>
      <p:sp>
        <p:nvSpPr>
          <p:cNvPr id="357" name="Google Shape;357;p32"/>
          <p:cNvSpPr txBox="1"/>
          <p:nvPr/>
        </p:nvSpPr>
        <p:spPr>
          <a:xfrm>
            <a:off x="3448325" y="2428600"/>
            <a:ext cx="39138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a:latin typeface="Roboto"/>
              <a:ea typeface="Roboto"/>
              <a:cs typeface="Roboto"/>
              <a:sym typeface="Roboto"/>
            </a:endParaRPr>
          </a:p>
        </p:txBody>
      </p:sp>
      <p:sp>
        <p:nvSpPr>
          <p:cNvPr id="358" name="Google Shape;358;p32"/>
          <p:cNvSpPr/>
          <p:nvPr/>
        </p:nvSpPr>
        <p:spPr>
          <a:xfrm>
            <a:off x="3764175" y="974625"/>
            <a:ext cx="2480100" cy="981600"/>
          </a:xfrm>
          <a:prstGeom prst="roundRect">
            <a:avLst>
              <a:gd fmla="val 16667" name="adj"/>
            </a:avLst>
          </a:prstGeom>
          <a:solidFill>
            <a:srgbClr val="FFF2CC"/>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en" sz="1200">
                <a:solidFill>
                  <a:srgbClr val="434343"/>
                </a:solidFill>
                <a:highlight>
                  <a:srgbClr val="FFF2CC"/>
                </a:highlight>
                <a:latin typeface="Roboto"/>
                <a:ea typeface="Roboto"/>
                <a:cs typeface="Roboto"/>
                <a:sym typeface="Roboto"/>
              </a:rPr>
              <a:t>Based on the Multidimensionally Poor Headcount Ratio, we decide to do our study in these two districts</a:t>
            </a:r>
            <a:endParaRPr sz="900">
              <a:solidFill>
                <a:srgbClr val="434343"/>
              </a:solidFill>
              <a:highlight>
                <a:srgbClr val="FFF2CC"/>
              </a:high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id="363" name="Google Shape;363;p33"/>
          <p:cNvPicPr preferRelativeResize="0"/>
          <p:nvPr/>
        </p:nvPicPr>
        <p:blipFill>
          <a:blip r:embed="rId3">
            <a:alphaModFix/>
          </a:blip>
          <a:stretch>
            <a:fillRect/>
          </a:stretch>
        </p:blipFill>
        <p:spPr>
          <a:xfrm>
            <a:off x="0" y="-39075"/>
            <a:ext cx="9144003" cy="51825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4"/>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Questionnaire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5"/>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Questionnaire</a:t>
            </a:r>
            <a:endParaRPr/>
          </a:p>
        </p:txBody>
      </p:sp>
      <p:sp>
        <p:nvSpPr>
          <p:cNvPr id="374" name="Google Shape;374;p35"/>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Designing the Survey Questions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Figuring Out Good and Bad Indicators</a:t>
            </a:r>
            <a:endParaRPr/>
          </a:p>
        </p:txBody>
      </p:sp>
      <p:sp>
        <p:nvSpPr>
          <p:cNvPr id="380" name="Google Shape;380;p36"/>
          <p:cNvSpPr/>
          <p:nvPr/>
        </p:nvSpPr>
        <p:spPr>
          <a:xfrm>
            <a:off x="320025" y="1023775"/>
            <a:ext cx="3695700" cy="275100"/>
          </a:xfrm>
          <a:prstGeom prst="flowChartAlternateProcess">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b="1" lang="en" sz="1100">
                <a:solidFill>
                  <a:schemeClr val="dk2"/>
                </a:solidFill>
                <a:latin typeface="Roboto"/>
                <a:ea typeface="Roboto"/>
                <a:cs typeface="Roboto"/>
                <a:sym typeface="Roboto"/>
              </a:rPr>
              <a:t>What is good? </a:t>
            </a:r>
            <a:r>
              <a:rPr lang="en" sz="1100">
                <a:solidFill>
                  <a:schemeClr val="dk2"/>
                </a:solidFill>
                <a:latin typeface="Roboto"/>
                <a:ea typeface="Roboto"/>
                <a:cs typeface="Roboto"/>
                <a:sym typeface="Roboto"/>
              </a:rPr>
              <a:t>The indicators which have higher contrib.</a:t>
            </a:r>
            <a:endParaRPr sz="900">
              <a:latin typeface="Roboto"/>
              <a:ea typeface="Roboto"/>
              <a:cs typeface="Roboto"/>
              <a:sym typeface="Roboto"/>
            </a:endParaRPr>
          </a:p>
        </p:txBody>
      </p:sp>
      <p:sp>
        <p:nvSpPr>
          <p:cNvPr id="381" name="Google Shape;381;p36"/>
          <p:cNvSpPr/>
          <p:nvPr/>
        </p:nvSpPr>
        <p:spPr>
          <a:xfrm>
            <a:off x="320025" y="1360575"/>
            <a:ext cx="3695700" cy="275100"/>
          </a:xfrm>
          <a:prstGeom prst="flowChartAlternateProcess">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b="1" lang="en" sz="1100">
                <a:solidFill>
                  <a:schemeClr val="dk2"/>
                </a:solidFill>
                <a:latin typeface="Roboto"/>
                <a:ea typeface="Roboto"/>
                <a:cs typeface="Roboto"/>
                <a:sym typeface="Roboto"/>
              </a:rPr>
              <a:t>What is bad? </a:t>
            </a:r>
            <a:r>
              <a:rPr lang="en" sz="1100">
                <a:solidFill>
                  <a:schemeClr val="dk2"/>
                </a:solidFill>
                <a:latin typeface="Roboto"/>
                <a:ea typeface="Roboto"/>
                <a:cs typeface="Roboto"/>
                <a:sym typeface="Roboto"/>
              </a:rPr>
              <a:t>The indicators which </a:t>
            </a:r>
            <a:r>
              <a:rPr lang="en" sz="1100">
                <a:solidFill>
                  <a:schemeClr val="dk2"/>
                </a:solidFill>
                <a:latin typeface="Roboto"/>
                <a:ea typeface="Roboto"/>
                <a:cs typeface="Roboto"/>
                <a:sym typeface="Roboto"/>
              </a:rPr>
              <a:t>have</a:t>
            </a:r>
            <a:r>
              <a:rPr lang="en" sz="1100">
                <a:solidFill>
                  <a:schemeClr val="dk2"/>
                </a:solidFill>
                <a:latin typeface="Roboto"/>
                <a:ea typeface="Roboto"/>
                <a:cs typeface="Roboto"/>
                <a:sym typeface="Roboto"/>
              </a:rPr>
              <a:t> lower contrib.</a:t>
            </a:r>
            <a:endParaRPr sz="900">
              <a:latin typeface="Roboto"/>
              <a:ea typeface="Roboto"/>
              <a:cs typeface="Roboto"/>
              <a:sym typeface="Roboto"/>
            </a:endParaRPr>
          </a:p>
        </p:txBody>
      </p:sp>
      <p:pic>
        <p:nvPicPr>
          <p:cNvPr id="382" name="Google Shape;382;p36"/>
          <p:cNvPicPr preferRelativeResize="0"/>
          <p:nvPr/>
        </p:nvPicPr>
        <p:blipFill>
          <a:blip r:embed="rId3">
            <a:alphaModFix/>
          </a:blip>
          <a:stretch>
            <a:fillRect/>
          </a:stretch>
        </p:blipFill>
        <p:spPr>
          <a:xfrm>
            <a:off x="7375" y="2348850"/>
            <a:ext cx="4557218" cy="2671300"/>
          </a:xfrm>
          <a:prstGeom prst="rect">
            <a:avLst/>
          </a:prstGeom>
          <a:noFill/>
          <a:ln>
            <a:noFill/>
          </a:ln>
        </p:spPr>
      </p:pic>
      <p:pic>
        <p:nvPicPr>
          <p:cNvPr id="383" name="Google Shape;383;p36"/>
          <p:cNvPicPr preferRelativeResize="0"/>
          <p:nvPr/>
        </p:nvPicPr>
        <p:blipFill>
          <a:blip r:embed="rId4">
            <a:alphaModFix/>
          </a:blip>
          <a:stretch>
            <a:fillRect/>
          </a:stretch>
        </p:blipFill>
        <p:spPr>
          <a:xfrm>
            <a:off x="4579376" y="2371625"/>
            <a:ext cx="4557225" cy="2625751"/>
          </a:xfrm>
          <a:prstGeom prst="rect">
            <a:avLst/>
          </a:prstGeom>
          <a:noFill/>
          <a:ln>
            <a:noFill/>
          </a:ln>
        </p:spPr>
      </p:pic>
      <p:sp>
        <p:nvSpPr>
          <p:cNvPr id="384" name="Google Shape;384;p36"/>
          <p:cNvSpPr/>
          <p:nvPr/>
        </p:nvSpPr>
        <p:spPr>
          <a:xfrm>
            <a:off x="171850" y="4839600"/>
            <a:ext cx="4257600" cy="74700"/>
          </a:xfrm>
          <a:prstGeom prst="roundRect">
            <a:avLst>
              <a:gd fmla="val 16667" name="adj"/>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6"/>
          <p:cNvSpPr/>
          <p:nvPr/>
        </p:nvSpPr>
        <p:spPr>
          <a:xfrm>
            <a:off x="171850" y="4659050"/>
            <a:ext cx="4257600" cy="74700"/>
          </a:xfrm>
          <a:prstGeom prst="roundRect">
            <a:avLst>
              <a:gd fmla="val 16667" name="adj"/>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6" name="Google Shape;386;p36"/>
          <p:cNvPicPr preferRelativeResize="0"/>
          <p:nvPr/>
        </p:nvPicPr>
        <p:blipFill>
          <a:blip r:embed="rId5">
            <a:alphaModFix/>
          </a:blip>
          <a:stretch>
            <a:fillRect/>
          </a:stretch>
        </p:blipFill>
        <p:spPr>
          <a:xfrm>
            <a:off x="917677" y="4621550"/>
            <a:ext cx="236823" cy="149700"/>
          </a:xfrm>
          <a:prstGeom prst="rect">
            <a:avLst/>
          </a:prstGeom>
          <a:noFill/>
          <a:ln>
            <a:noFill/>
          </a:ln>
        </p:spPr>
      </p:pic>
      <p:sp>
        <p:nvSpPr>
          <p:cNvPr id="387" name="Google Shape;387;p36"/>
          <p:cNvSpPr/>
          <p:nvPr/>
        </p:nvSpPr>
        <p:spPr>
          <a:xfrm>
            <a:off x="4729188" y="4839600"/>
            <a:ext cx="4257600" cy="74700"/>
          </a:xfrm>
          <a:prstGeom prst="roundRect">
            <a:avLst>
              <a:gd fmla="val 16667" name="adj"/>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6"/>
          <p:cNvSpPr/>
          <p:nvPr/>
        </p:nvSpPr>
        <p:spPr>
          <a:xfrm>
            <a:off x="4729188" y="4659050"/>
            <a:ext cx="4257600" cy="74700"/>
          </a:xfrm>
          <a:prstGeom prst="roundRect">
            <a:avLst>
              <a:gd fmla="val 16667" name="adj"/>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9" name="Google Shape;389;p36"/>
          <p:cNvPicPr preferRelativeResize="0"/>
          <p:nvPr/>
        </p:nvPicPr>
        <p:blipFill>
          <a:blip r:embed="rId5">
            <a:alphaModFix/>
          </a:blip>
          <a:stretch>
            <a:fillRect/>
          </a:stretch>
        </p:blipFill>
        <p:spPr>
          <a:xfrm>
            <a:off x="1790302" y="4621550"/>
            <a:ext cx="236822" cy="149700"/>
          </a:xfrm>
          <a:prstGeom prst="rect">
            <a:avLst/>
          </a:prstGeom>
          <a:noFill/>
          <a:ln>
            <a:noFill/>
          </a:ln>
        </p:spPr>
      </p:pic>
      <p:pic>
        <p:nvPicPr>
          <p:cNvPr id="390" name="Google Shape;390;p36"/>
          <p:cNvPicPr preferRelativeResize="0"/>
          <p:nvPr/>
        </p:nvPicPr>
        <p:blipFill>
          <a:blip r:embed="rId5">
            <a:alphaModFix/>
          </a:blip>
          <a:stretch>
            <a:fillRect/>
          </a:stretch>
        </p:blipFill>
        <p:spPr>
          <a:xfrm>
            <a:off x="2404727" y="4621550"/>
            <a:ext cx="236822" cy="149700"/>
          </a:xfrm>
          <a:prstGeom prst="rect">
            <a:avLst/>
          </a:prstGeom>
          <a:noFill/>
          <a:ln>
            <a:noFill/>
          </a:ln>
        </p:spPr>
      </p:pic>
      <p:pic>
        <p:nvPicPr>
          <p:cNvPr id="391" name="Google Shape;391;p36"/>
          <p:cNvPicPr preferRelativeResize="0"/>
          <p:nvPr/>
        </p:nvPicPr>
        <p:blipFill>
          <a:blip r:embed="rId5">
            <a:alphaModFix/>
          </a:blip>
          <a:stretch>
            <a:fillRect/>
          </a:stretch>
        </p:blipFill>
        <p:spPr>
          <a:xfrm>
            <a:off x="2693002" y="4621550"/>
            <a:ext cx="236822" cy="149700"/>
          </a:xfrm>
          <a:prstGeom prst="rect">
            <a:avLst/>
          </a:prstGeom>
          <a:noFill/>
          <a:ln>
            <a:noFill/>
          </a:ln>
        </p:spPr>
      </p:pic>
      <p:pic>
        <p:nvPicPr>
          <p:cNvPr id="392" name="Google Shape;392;p36"/>
          <p:cNvPicPr preferRelativeResize="0"/>
          <p:nvPr/>
        </p:nvPicPr>
        <p:blipFill>
          <a:blip r:embed="rId5">
            <a:alphaModFix/>
          </a:blip>
          <a:stretch>
            <a:fillRect/>
          </a:stretch>
        </p:blipFill>
        <p:spPr>
          <a:xfrm>
            <a:off x="3595702" y="4621550"/>
            <a:ext cx="236822" cy="149700"/>
          </a:xfrm>
          <a:prstGeom prst="rect">
            <a:avLst/>
          </a:prstGeom>
          <a:noFill/>
          <a:ln>
            <a:noFill/>
          </a:ln>
        </p:spPr>
      </p:pic>
      <p:pic>
        <p:nvPicPr>
          <p:cNvPr id="393" name="Google Shape;393;p36"/>
          <p:cNvPicPr preferRelativeResize="0"/>
          <p:nvPr/>
        </p:nvPicPr>
        <p:blipFill>
          <a:blip r:embed="rId5">
            <a:alphaModFix/>
          </a:blip>
          <a:stretch>
            <a:fillRect/>
          </a:stretch>
        </p:blipFill>
        <p:spPr>
          <a:xfrm>
            <a:off x="917677" y="4802100"/>
            <a:ext cx="236823" cy="149700"/>
          </a:xfrm>
          <a:prstGeom prst="rect">
            <a:avLst/>
          </a:prstGeom>
          <a:noFill/>
          <a:ln>
            <a:noFill/>
          </a:ln>
        </p:spPr>
      </p:pic>
      <p:pic>
        <p:nvPicPr>
          <p:cNvPr id="394" name="Google Shape;394;p36"/>
          <p:cNvPicPr preferRelativeResize="0"/>
          <p:nvPr/>
        </p:nvPicPr>
        <p:blipFill>
          <a:blip r:embed="rId5">
            <a:alphaModFix/>
          </a:blip>
          <a:stretch>
            <a:fillRect/>
          </a:stretch>
        </p:blipFill>
        <p:spPr>
          <a:xfrm>
            <a:off x="1790302" y="4802100"/>
            <a:ext cx="236822" cy="149700"/>
          </a:xfrm>
          <a:prstGeom prst="rect">
            <a:avLst/>
          </a:prstGeom>
          <a:noFill/>
          <a:ln>
            <a:noFill/>
          </a:ln>
        </p:spPr>
      </p:pic>
      <p:pic>
        <p:nvPicPr>
          <p:cNvPr id="395" name="Google Shape;395;p36"/>
          <p:cNvPicPr preferRelativeResize="0"/>
          <p:nvPr/>
        </p:nvPicPr>
        <p:blipFill>
          <a:blip r:embed="rId5">
            <a:alphaModFix/>
          </a:blip>
          <a:stretch>
            <a:fillRect/>
          </a:stretch>
        </p:blipFill>
        <p:spPr>
          <a:xfrm>
            <a:off x="2404727" y="4802100"/>
            <a:ext cx="236822" cy="149700"/>
          </a:xfrm>
          <a:prstGeom prst="rect">
            <a:avLst/>
          </a:prstGeom>
          <a:noFill/>
          <a:ln>
            <a:noFill/>
          </a:ln>
        </p:spPr>
      </p:pic>
      <p:pic>
        <p:nvPicPr>
          <p:cNvPr id="396" name="Google Shape;396;p36"/>
          <p:cNvPicPr preferRelativeResize="0"/>
          <p:nvPr/>
        </p:nvPicPr>
        <p:blipFill>
          <a:blip r:embed="rId5">
            <a:alphaModFix/>
          </a:blip>
          <a:stretch>
            <a:fillRect/>
          </a:stretch>
        </p:blipFill>
        <p:spPr>
          <a:xfrm>
            <a:off x="3595702" y="4802100"/>
            <a:ext cx="236822" cy="149700"/>
          </a:xfrm>
          <a:prstGeom prst="rect">
            <a:avLst/>
          </a:prstGeom>
          <a:noFill/>
          <a:ln>
            <a:noFill/>
          </a:ln>
        </p:spPr>
      </p:pic>
      <p:pic>
        <p:nvPicPr>
          <p:cNvPr id="397" name="Google Shape;397;p36"/>
          <p:cNvPicPr preferRelativeResize="0"/>
          <p:nvPr/>
        </p:nvPicPr>
        <p:blipFill>
          <a:blip r:embed="rId5">
            <a:alphaModFix/>
          </a:blip>
          <a:stretch>
            <a:fillRect/>
          </a:stretch>
        </p:blipFill>
        <p:spPr>
          <a:xfrm>
            <a:off x="1503952" y="4802100"/>
            <a:ext cx="236823" cy="149700"/>
          </a:xfrm>
          <a:prstGeom prst="rect">
            <a:avLst/>
          </a:prstGeom>
          <a:noFill/>
          <a:ln>
            <a:noFill/>
          </a:ln>
        </p:spPr>
      </p:pic>
      <p:pic>
        <p:nvPicPr>
          <p:cNvPr id="398" name="Google Shape;398;p36"/>
          <p:cNvPicPr preferRelativeResize="0"/>
          <p:nvPr/>
        </p:nvPicPr>
        <p:blipFill>
          <a:blip r:embed="rId5">
            <a:alphaModFix/>
          </a:blip>
          <a:stretch>
            <a:fillRect/>
          </a:stretch>
        </p:blipFill>
        <p:spPr>
          <a:xfrm>
            <a:off x="2097515" y="4802100"/>
            <a:ext cx="236822" cy="149700"/>
          </a:xfrm>
          <a:prstGeom prst="rect">
            <a:avLst/>
          </a:prstGeom>
          <a:noFill/>
          <a:ln>
            <a:noFill/>
          </a:ln>
        </p:spPr>
      </p:pic>
      <p:pic>
        <p:nvPicPr>
          <p:cNvPr id="399" name="Google Shape;399;p36"/>
          <p:cNvPicPr preferRelativeResize="0"/>
          <p:nvPr/>
        </p:nvPicPr>
        <p:blipFill>
          <a:blip r:embed="rId5">
            <a:alphaModFix/>
          </a:blip>
          <a:stretch>
            <a:fillRect/>
          </a:stretch>
        </p:blipFill>
        <p:spPr>
          <a:xfrm>
            <a:off x="2693002" y="4802100"/>
            <a:ext cx="236822" cy="149700"/>
          </a:xfrm>
          <a:prstGeom prst="rect">
            <a:avLst/>
          </a:prstGeom>
          <a:noFill/>
          <a:ln>
            <a:noFill/>
          </a:ln>
        </p:spPr>
      </p:pic>
      <p:pic>
        <p:nvPicPr>
          <p:cNvPr id="400" name="Google Shape;400;p36"/>
          <p:cNvPicPr preferRelativeResize="0"/>
          <p:nvPr/>
        </p:nvPicPr>
        <p:blipFill>
          <a:blip r:embed="rId5">
            <a:alphaModFix/>
          </a:blip>
          <a:stretch>
            <a:fillRect/>
          </a:stretch>
        </p:blipFill>
        <p:spPr>
          <a:xfrm>
            <a:off x="5466177" y="4621550"/>
            <a:ext cx="236822" cy="149700"/>
          </a:xfrm>
          <a:prstGeom prst="rect">
            <a:avLst/>
          </a:prstGeom>
          <a:noFill/>
          <a:ln>
            <a:noFill/>
          </a:ln>
        </p:spPr>
      </p:pic>
      <p:pic>
        <p:nvPicPr>
          <p:cNvPr id="401" name="Google Shape;401;p36"/>
          <p:cNvPicPr preferRelativeResize="0"/>
          <p:nvPr/>
        </p:nvPicPr>
        <p:blipFill>
          <a:blip r:embed="rId5">
            <a:alphaModFix/>
          </a:blip>
          <a:stretch>
            <a:fillRect/>
          </a:stretch>
        </p:blipFill>
        <p:spPr>
          <a:xfrm>
            <a:off x="6359177" y="4621550"/>
            <a:ext cx="236823" cy="149700"/>
          </a:xfrm>
          <a:prstGeom prst="rect">
            <a:avLst/>
          </a:prstGeom>
          <a:noFill/>
          <a:ln>
            <a:noFill/>
          </a:ln>
        </p:spPr>
      </p:pic>
      <p:pic>
        <p:nvPicPr>
          <p:cNvPr id="402" name="Google Shape;402;p36"/>
          <p:cNvPicPr preferRelativeResize="0"/>
          <p:nvPr/>
        </p:nvPicPr>
        <p:blipFill>
          <a:blip r:embed="rId5">
            <a:alphaModFix/>
          </a:blip>
          <a:stretch>
            <a:fillRect/>
          </a:stretch>
        </p:blipFill>
        <p:spPr>
          <a:xfrm>
            <a:off x="6953227" y="4621550"/>
            <a:ext cx="236823" cy="149700"/>
          </a:xfrm>
          <a:prstGeom prst="rect">
            <a:avLst/>
          </a:prstGeom>
          <a:noFill/>
          <a:ln>
            <a:noFill/>
          </a:ln>
        </p:spPr>
      </p:pic>
      <p:pic>
        <p:nvPicPr>
          <p:cNvPr id="403" name="Google Shape;403;p36"/>
          <p:cNvPicPr preferRelativeResize="0"/>
          <p:nvPr/>
        </p:nvPicPr>
        <p:blipFill>
          <a:blip r:embed="rId5">
            <a:alphaModFix/>
          </a:blip>
          <a:stretch>
            <a:fillRect/>
          </a:stretch>
        </p:blipFill>
        <p:spPr>
          <a:xfrm>
            <a:off x="8158777" y="4621550"/>
            <a:ext cx="236823" cy="149700"/>
          </a:xfrm>
          <a:prstGeom prst="rect">
            <a:avLst/>
          </a:prstGeom>
          <a:noFill/>
          <a:ln>
            <a:noFill/>
          </a:ln>
        </p:spPr>
      </p:pic>
      <p:pic>
        <p:nvPicPr>
          <p:cNvPr id="404" name="Google Shape;404;p36"/>
          <p:cNvPicPr preferRelativeResize="0"/>
          <p:nvPr/>
        </p:nvPicPr>
        <p:blipFill>
          <a:blip r:embed="rId5">
            <a:alphaModFix/>
          </a:blip>
          <a:stretch>
            <a:fillRect/>
          </a:stretch>
        </p:blipFill>
        <p:spPr>
          <a:xfrm>
            <a:off x="7252177" y="4621550"/>
            <a:ext cx="236823" cy="149700"/>
          </a:xfrm>
          <a:prstGeom prst="rect">
            <a:avLst/>
          </a:prstGeom>
          <a:noFill/>
          <a:ln>
            <a:noFill/>
          </a:ln>
        </p:spPr>
      </p:pic>
      <p:pic>
        <p:nvPicPr>
          <p:cNvPr id="405" name="Google Shape;405;p36"/>
          <p:cNvPicPr preferRelativeResize="0"/>
          <p:nvPr/>
        </p:nvPicPr>
        <p:blipFill>
          <a:blip r:embed="rId5">
            <a:alphaModFix/>
          </a:blip>
          <a:stretch>
            <a:fillRect/>
          </a:stretch>
        </p:blipFill>
        <p:spPr>
          <a:xfrm>
            <a:off x="5466177" y="4802100"/>
            <a:ext cx="236822" cy="149700"/>
          </a:xfrm>
          <a:prstGeom prst="rect">
            <a:avLst/>
          </a:prstGeom>
          <a:noFill/>
          <a:ln>
            <a:noFill/>
          </a:ln>
        </p:spPr>
      </p:pic>
      <p:pic>
        <p:nvPicPr>
          <p:cNvPr id="406" name="Google Shape;406;p36"/>
          <p:cNvPicPr preferRelativeResize="0"/>
          <p:nvPr/>
        </p:nvPicPr>
        <p:blipFill>
          <a:blip r:embed="rId5">
            <a:alphaModFix/>
          </a:blip>
          <a:stretch>
            <a:fillRect/>
          </a:stretch>
        </p:blipFill>
        <p:spPr>
          <a:xfrm>
            <a:off x="6053427" y="4802100"/>
            <a:ext cx="236822" cy="149700"/>
          </a:xfrm>
          <a:prstGeom prst="rect">
            <a:avLst/>
          </a:prstGeom>
          <a:noFill/>
          <a:ln>
            <a:noFill/>
          </a:ln>
        </p:spPr>
      </p:pic>
      <p:pic>
        <p:nvPicPr>
          <p:cNvPr id="407" name="Google Shape;407;p36"/>
          <p:cNvPicPr preferRelativeResize="0"/>
          <p:nvPr/>
        </p:nvPicPr>
        <p:blipFill>
          <a:blip r:embed="rId5">
            <a:alphaModFix/>
          </a:blip>
          <a:stretch>
            <a:fillRect/>
          </a:stretch>
        </p:blipFill>
        <p:spPr>
          <a:xfrm>
            <a:off x="6359177" y="4802100"/>
            <a:ext cx="236823" cy="149700"/>
          </a:xfrm>
          <a:prstGeom prst="rect">
            <a:avLst/>
          </a:prstGeom>
          <a:noFill/>
          <a:ln>
            <a:noFill/>
          </a:ln>
        </p:spPr>
      </p:pic>
      <p:pic>
        <p:nvPicPr>
          <p:cNvPr id="408" name="Google Shape;408;p36"/>
          <p:cNvPicPr preferRelativeResize="0"/>
          <p:nvPr/>
        </p:nvPicPr>
        <p:blipFill>
          <a:blip r:embed="rId5">
            <a:alphaModFix/>
          </a:blip>
          <a:stretch>
            <a:fillRect/>
          </a:stretch>
        </p:blipFill>
        <p:spPr>
          <a:xfrm>
            <a:off x="6953227" y="4802100"/>
            <a:ext cx="236823" cy="149700"/>
          </a:xfrm>
          <a:prstGeom prst="rect">
            <a:avLst/>
          </a:prstGeom>
          <a:noFill/>
          <a:ln>
            <a:noFill/>
          </a:ln>
        </p:spPr>
      </p:pic>
      <p:pic>
        <p:nvPicPr>
          <p:cNvPr id="409" name="Google Shape;409;p36"/>
          <p:cNvPicPr preferRelativeResize="0"/>
          <p:nvPr/>
        </p:nvPicPr>
        <p:blipFill>
          <a:blip r:embed="rId5">
            <a:alphaModFix/>
          </a:blip>
          <a:stretch>
            <a:fillRect/>
          </a:stretch>
        </p:blipFill>
        <p:spPr>
          <a:xfrm>
            <a:off x="8158777" y="4802100"/>
            <a:ext cx="236823" cy="149700"/>
          </a:xfrm>
          <a:prstGeom prst="rect">
            <a:avLst/>
          </a:prstGeom>
          <a:noFill/>
          <a:ln>
            <a:noFill/>
          </a:ln>
        </p:spPr>
      </p:pic>
      <p:pic>
        <p:nvPicPr>
          <p:cNvPr id="410" name="Google Shape;410;p36"/>
          <p:cNvPicPr preferRelativeResize="0"/>
          <p:nvPr/>
        </p:nvPicPr>
        <p:blipFill>
          <a:blip r:embed="rId5">
            <a:alphaModFix/>
          </a:blip>
          <a:stretch>
            <a:fillRect/>
          </a:stretch>
        </p:blipFill>
        <p:spPr>
          <a:xfrm>
            <a:off x="7258977" y="4802100"/>
            <a:ext cx="236823" cy="149700"/>
          </a:xfrm>
          <a:prstGeom prst="rect">
            <a:avLst/>
          </a:prstGeom>
          <a:noFill/>
          <a:ln>
            <a:noFill/>
          </a:ln>
        </p:spPr>
      </p:pic>
      <p:sp>
        <p:nvSpPr>
          <p:cNvPr id="411" name="Google Shape;411;p36"/>
          <p:cNvSpPr/>
          <p:nvPr/>
        </p:nvSpPr>
        <p:spPr>
          <a:xfrm>
            <a:off x="6964175" y="1023775"/>
            <a:ext cx="1851600" cy="607800"/>
          </a:xfrm>
          <a:prstGeom prst="flowChartAlternateProcess">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en" sz="1100">
                <a:solidFill>
                  <a:schemeClr val="dk2"/>
                </a:solidFill>
                <a:latin typeface="Roboto"/>
                <a:ea typeface="Roboto"/>
                <a:cs typeface="Roboto"/>
                <a:sym typeface="Roboto"/>
              </a:rPr>
              <a:t>Circled ones have higher contribution ( &gt;7% )</a:t>
            </a:r>
            <a:endParaRPr sz="900">
              <a:latin typeface="Roboto"/>
              <a:ea typeface="Roboto"/>
              <a:cs typeface="Roboto"/>
              <a:sym typeface="Roboto"/>
            </a:endParaRPr>
          </a:p>
        </p:txBody>
      </p:sp>
      <p:sp>
        <p:nvSpPr>
          <p:cNvPr id="412" name="Google Shape;412;p36"/>
          <p:cNvSpPr txBox="1"/>
          <p:nvPr/>
        </p:nvSpPr>
        <p:spPr>
          <a:xfrm>
            <a:off x="2029750" y="2258150"/>
            <a:ext cx="541800" cy="193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800">
                <a:latin typeface="Roboto"/>
                <a:ea typeface="Roboto"/>
                <a:cs typeface="Roboto"/>
                <a:sym typeface="Roboto"/>
              </a:rPr>
              <a:t>Urban</a:t>
            </a:r>
            <a:endParaRPr sz="800">
              <a:latin typeface="Roboto"/>
              <a:ea typeface="Roboto"/>
              <a:cs typeface="Roboto"/>
              <a:sym typeface="Roboto"/>
            </a:endParaRPr>
          </a:p>
        </p:txBody>
      </p:sp>
      <p:sp>
        <p:nvSpPr>
          <p:cNvPr id="413" name="Google Shape;413;p36"/>
          <p:cNvSpPr txBox="1"/>
          <p:nvPr/>
        </p:nvSpPr>
        <p:spPr>
          <a:xfrm>
            <a:off x="6587100" y="2258150"/>
            <a:ext cx="541800" cy="193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800">
                <a:latin typeface="Roboto"/>
                <a:ea typeface="Roboto"/>
                <a:cs typeface="Roboto"/>
                <a:sym typeface="Roboto"/>
              </a:rPr>
              <a:t>Rural</a:t>
            </a:r>
            <a:endParaRPr sz="800">
              <a:latin typeface="Roboto"/>
              <a:ea typeface="Roboto"/>
              <a:cs typeface="Roboto"/>
              <a:sym typeface="Roboto"/>
            </a:endParaRPr>
          </a:p>
        </p:txBody>
      </p:sp>
      <p:sp>
        <p:nvSpPr>
          <p:cNvPr id="414" name="Google Shape;414;p36"/>
          <p:cNvSpPr txBox="1"/>
          <p:nvPr/>
        </p:nvSpPr>
        <p:spPr>
          <a:xfrm>
            <a:off x="7375" y="2258150"/>
            <a:ext cx="1194600" cy="193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800">
                <a:latin typeface="Roboto"/>
                <a:ea typeface="Roboto"/>
                <a:cs typeface="Roboto"/>
                <a:sym typeface="Roboto"/>
              </a:rPr>
              <a:t>Indicator Contribution</a:t>
            </a:r>
            <a:endParaRPr sz="800">
              <a:latin typeface="Roboto"/>
              <a:ea typeface="Roboto"/>
              <a:cs typeface="Roboto"/>
              <a:sym typeface="Roboto"/>
            </a:endParaRPr>
          </a:p>
        </p:txBody>
      </p:sp>
      <p:sp>
        <p:nvSpPr>
          <p:cNvPr id="415" name="Google Shape;415;p36"/>
          <p:cNvSpPr/>
          <p:nvPr/>
        </p:nvSpPr>
        <p:spPr>
          <a:xfrm>
            <a:off x="328350" y="1719763"/>
            <a:ext cx="8487300" cy="468900"/>
          </a:xfrm>
          <a:prstGeom prst="roundRect">
            <a:avLst>
              <a:gd fmla="val 16667" name="adj"/>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en" sz="1200">
                <a:solidFill>
                  <a:schemeClr val="dk2"/>
                </a:solidFill>
                <a:latin typeface="Roboto"/>
                <a:ea typeface="Roboto"/>
                <a:cs typeface="Roboto"/>
                <a:sym typeface="Roboto"/>
              </a:rPr>
              <a:t>The contribution of an indicator provides an insight into the </a:t>
            </a:r>
            <a:r>
              <a:rPr b="1" lang="en" sz="1200">
                <a:solidFill>
                  <a:schemeClr val="dk2"/>
                </a:solidFill>
                <a:latin typeface="Roboto"/>
                <a:ea typeface="Roboto"/>
                <a:cs typeface="Roboto"/>
                <a:sym typeface="Roboto"/>
              </a:rPr>
              <a:t>relative deprivation</a:t>
            </a:r>
            <a:r>
              <a:rPr lang="en" sz="1200">
                <a:solidFill>
                  <a:schemeClr val="dk2"/>
                </a:solidFill>
                <a:latin typeface="Roboto"/>
                <a:ea typeface="Roboto"/>
                <a:cs typeface="Roboto"/>
                <a:sym typeface="Roboto"/>
              </a:rPr>
              <a:t> in a particular indicator based on the weight attached to that indicator</a:t>
            </a:r>
            <a:r>
              <a:rPr lang="en" sz="1300">
                <a:solidFill>
                  <a:schemeClr val="dk2"/>
                </a:solidFill>
                <a:latin typeface="Roboto"/>
                <a:ea typeface="Roboto"/>
                <a:cs typeface="Roboto"/>
                <a:sym typeface="Roboto"/>
              </a:rPr>
              <a:t> </a:t>
            </a:r>
            <a:r>
              <a:rPr lang="en" sz="1100">
                <a:solidFill>
                  <a:schemeClr val="dk2"/>
                </a:solidFill>
                <a:latin typeface="Roboto"/>
                <a:ea typeface="Roboto"/>
                <a:cs typeface="Roboto"/>
                <a:sym typeface="Roboto"/>
              </a:rPr>
              <a:t>—</a:t>
            </a:r>
            <a:r>
              <a:rPr lang="en">
                <a:solidFill>
                  <a:schemeClr val="dk2"/>
                </a:solidFill>
                <a:latin typeface="Roboto"/>
                <a:ea typeface="Roboto"/>
                <a:cs typeface="Roboto"/>
                <a:sym typeface="Roboto"/>
              </a:rPr>
              <a:t> </a:t>
            </a:r>
            <a:r>
              <a:rPr lang="en" sz="1100">
                <a:solidFill>
                  <a:schemeClr val="dk2"/>
                </a:solidFill>
                <a:latin typeface="Roboto"/>
                <a:ea typeface="Roboto"/>
                <a:cs typeface="Roboto"/>
                <a:sym typeface="Roboto"/>
              </a:rPr>
              <a:t>NITI AAYOG Report - Based on NHFS 2015-2016</a:t>
            </a:r>
            <a:endParaRPr sz="1700">
              <a:solidFill>
                <a:schemeClr val="dk2"/>
              </a:solidFill>
            </a:endParaRPr>
          </a:p>
        </p:txBody>
      </p:sp>
      <p:sp>
        <p:nvSpPr>
          <p:cNvPr id="416" name="Google Shape;416;p36"/>
          <p:cNvSpPr/>
          <p:nvPr/>
        </p:nvSpPr>
        <p:spPr>
          <a:xfrm>
            <a:off x="4117150" y="1023775"/>
            <a:ext cx="2745600" cy="607800"/>
          </a:xfrm>
          <a:prstGeom prst="roundRect">
            <a:avLst>
              <a:gd fmla="val 16667" name="adj"/>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en" sz="1100">
                <a:solidFill>
                  <a:schemeClr val="dk2"/>
                </a:solidFill>
                <a:latin typeface="Roboto"/>
                <a:ea typeface="Roboto"/>
                <a:cs typeface="Roboto"/>
                <a:sym typeface="Roboto"/>
              </a:rPr>
              <a:t>As discussed earlier, We need the </a:t>
            </a:r>
            <a:r>
              <a:rPr b="1" lang="en" sz="1100">
                <a:solidFill>
                  <a:schemeClr val="dk2"/>
                </a:solidFill>
                <a:latin typeface="Roboto"/>
                <a:ea typeface="Roboto"/>
                <a:cs typeface="Roboto"/>
                <a:sym typeface="Roboto"/>
              </a:rPr>
              <a:t>good</a:t>
            </a:r>
            <a:r>
              <a:rPr lang="en" sz="1100">
                <a:solidFill>
                  <a:schemeClr val="dk2"/>
                </a:solidFill>
                <a:latin typeface="Roboto"/>
                <a:ea typeface="Roboto"/>
                <a:cs typeface="Roboto"/>
                <a:sym typeface="Roboto"/>
              </a:rPr>
              <a:t> and </a:t>
            </a:r>
            <a:r>
              <a:rPr b="1" lang="en" sz="1100">
                <a:solidFill>
                  <a:schemeClr val="dk2"/>
                </a:solidFill>
                <a:latin typeface="Roboto"/>
                <a:ea typeface="Roboto"/>
                <a:cs typeface="Roboto"/>
                <a:sym typeface="Roboto"/>
              </a:rPr>
              <a:t>bad </a:t>
            </a:r>
            <a:r>
              <a:rPr lang="en" sz="1100">
                <a:solidFill>
                  <a:schemeClr val="dk2"/>
                </a:solidFill>
                <a:latin typeface="Roboto"/>
                <a:ea typeface="Roboto"/>
                <a:cs typeface="Roboto"/>
                <a:sym typeface="Roboto"/>
              </a:rPr>
              <a:t>indicators to consider only important comparisons</a:t>
            </a:r>
            <a:endParaRPr sz="11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0" name="Shape 420"/>
        <p:cNvGrpSpPr/>
        <p:nvPr/>
      </p:nvGrpSpPr>
      <p:grpSpPr>
        <a:xfrm>
          <a:off x="0" y="0"/>
          <a:ext cx="0" cy="0"/>
          <a:chOff x="0" y="0"/>
          <a:chExt cx="0" cy="0"/>
        </a:xfrm>
      </p:grpSpPr>
      <p:sp>
        <p:nvSpPr>
          <p:cNvPr id="421" name="Google Shape;421;p37"/>
          <p:cNvSpPr txBox="1"/>
          <p:nvPr/>
        </p:nvSpPr>
        <p:spPr>
          <a:xfrm>
            <a:off x="3246600" y="3797075"/>
            <a:ext cx="2650800" cy="193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800">
                <a:latin typeface="Roboto"/>
                <a:ea typeface="Roboto"/>
                <a:cs typeface="Roboto"/>
                <a:sym typeface="Roboto"/>
              </a:rPr>
              <a:t>NITI AAYOG Report - Based on NHFS 2015-2016</a:t>
            </a:r>
            <a:endParaRPr sz="800">
              <a:latin typeface="Roboto"/>
              <a:ea typeface="Roboto"/>
              <a:cs typeface="Roboto"/>
              <a:sym typeface="Roboto"/>
            </a:endParaRPr>
          </a:p>
        </p:txBody>
      </p:sp>
      <p:sp>
        <p:nvSpPr>
          <p:cNvPr id="422" name="Google Shape;422;p37"/>
          <p:cNvSpPr/>
          <p:nvPr/>
        </p:nvSpPr>
        <p:spPr>
          <a:xfrm>
            <a:off x="56950" y="1837425"/>
            <a:ext cx="2928600" cy="74700"/>
          </a:xfrm>
          <a:prstGeom prst="roundRect">
            <a:avLst>
              <a:gd fmla="val 16667" name="adj"/>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3" name="Google Shape;423;p37"/>
          <p:cNvPicPr preferRelativeResize="0"/>
          <p:nvPr/>
        </p:nvPicPr>
        <p:blipFill>
          <a:blip r:embed="rId3">
            <a:alphaModFix/>
          </a:blip>
          <a:stretch>
            <a:fillRect/>
          </a:stretch>
        </p:blipFill>
        <p:spPr>
          <a:xfrm>
            <a:off x="0" y="183450"/>
            <a:ext cx="3080561" cy="1777950"/>
          </a:xfrm>
          <a:prstGeom prst="rect">
            <a:avLst/>
          </a:prstGeom>
          <a:noFill/>
          <a:ln>
            <a:noFill/>
          </a:ln>
        </p:spPr>
      </p:pic>
      <p:pic>
        <p:nvPicPr>
          <p:cNvPr id="424" name="Google Shape;424;p37"/>
          <p:cNvPicPr preferRelativeResize="0"/>
          <p:nvPr/>
        </p:nvPicPr>
        <p:blipFill>
          <a:blip r:embed="rId4">
            <a:alphaModFix/>
          </a:blip>
          <a:stretch>
            <a:fillRect/>
          </a:stretch>
        </p:blipFill>
        <p:spPr>
          <a:xfrm>
            <a:off x="2985425" y="183450"/>
            <a:ext cx="3075389" cy="1777951"/>
          </a:xfrm>
          <a:prstGeom prst="rect">
            <a:avLst/>
          </a:prstGeom>
          <a:noFill/>
          <a:ln>
            <a:noFill/>
          </a:ln>
        </p:spPr>
      </p:pic>
      <p:pic>
        <p:nvPicPr>
          <p:cNvPr id="425" name="Google Shape;425;p37"/>
          <p:cNvPicPr preferRelativeResize="0"/>
          <p:nvPr/>
        </p:nvPicPr>
        <p:blipFill>
          <a:blip r:embed="rId5">
            <a:alphaModFix/>
          </a:blip>
          <a:stretch>
            <a:fillRect/>
          </a:stretch>
        </p:blipFill>
        <p:spPr>
          <a:xfrm>
            <a:off x="6060825" y="183450"/>
            <a:ext cx="3083177" cy="1777951"/>
          </a:xfrm>
          <a:prstGeom prst="rect">
            <a:avLst/>
          </a:prstGeom>
          <a:noFill/>
          <a:ln>
            <a:noFill/>
          </a:ln>
        </p:spPr>
      </p:pic>
      <p:pic>
        <p:nvPicPr>
          <p:cNvPr id="426" name="Google Shape;426;p37"/>
          <p:cNvPicPr preferRelativeResize="0"/>
          <p:nvPr/>
        </p:nvPicPr>
        <p:blipFill>
          <a:blip r:embed="rId6">
            <a:alphaModFix/>
          </a:blip>
          <a:stretch>
            <a:fillRect/>
          </a:stretch>
        </p:blipFill>
        <p:spPr>
          <a:xfrm>
            <a:off x="0" y="1961400"/>
            <a:ext cx="3093668" cy="1777950"/>
          </a:xfrm>
          <a:prstGeom prst="rect">
            <a:avLst/>
          </a:prstGeom>
          <a:noFill/>
          <a:ln>
            <a:noFill/>
          </a:ln>
        </p:spPr>
      </p:pic>
      <p:pic>
        <p:nvPicPr>
          <p:cNvPr id="427" name="Google Shape;427;p37"/>
          <p:cNvPicPr preferRelativeResize="0"/>
          <p:nvPr/>
        </p:nvPicPr>
        <p:blipFill>
          <a:blip r:embed="rId7">
            <a:alphaModFix/>
          </a:blip>
          <a:stretch>
            <a:fillRect/>
          </a:stretch>
        </p:blipFill>
        <p:spPr>
          <a:xfrm>
            <a:off x="2985425" y="1961400"/>
            <a:ext cx="3075400" cy="1779476"/>
          </a:xfrm>
          <a:prstGeom prst="rect">
            <a:avLst/>
          </a:prstGeom>
          <a:noFill/>
          <a:ln>
            <a:noFill/>
          </a:ln>
        </p:spPr>
      </p:pic>
      <p:pic>
        <p:nvPicPr>
          <p:cNvPr id="428" name="Google Shape;428;p37"/>
          <p:cNvPicPr preferRelativeResize="0"/>
          <p:nvPr/>
        </p:nvPicPr>
        <p:blipFill>
          <a:blip r:embed="rId8">
            <a:alphaModFix/>
          </a:blip>
          <a:stretch>
            <a:fillRect/>
          </a:stretch>
        </p:blipFill>
        <p:spPr>
          <a:xfrm>
            <a:off x="6050325" y="1961400"/>
            <a:ext cx="3093673" cy="1774926"/>
          </a:xfrm>
          <a:prstGeom prst="rect">
            <a:avLst/>
          </a:prstGeom>
          <a:noFill/>
          <a:ln>
            <a:noFill/>
          </a:ln>
        </p:spPr>
      </p:pic>
      <p:sp>
        <p:nvSpPr>
          <p:cNvPr id="429" name="Google Shape;429;p37"/>
          <p:cNvSpPr txBox="1"/>
          <p:nvPr/>
        </p:nvSpPr>
        <p:spPr>
          <a:xfrm>
            <a:off x="1358863" y="95500"/>
            <a:ext cx="541800" cy="193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800">
                <a:latin typeface="Roboto"/>
                <a:ea typeface="Roboto"/>
                <a:cs typeface="Roboto"/>
                <a:sym typeface="Roboto"/>
              </a:rPr>
              <a:t>Urban</a:t>
            </a:r>
            <a:endParaRPr sz="800">
              <a:latin typeface="Roboto"/>
              <a:ea typeface="Roboto"/>
              <a:cs typeface="Roboto"/>
              <a:sym typeface="Roboto"/>
            </a:endParaRPr>
          </a:p>
        </p:txBody>
      </p:sp>
      <p:sp>
        <p:nvSpPr>
          <p:cNvPr id="430" name="Google Shape;430;p37"/>
          <p:cNvSpPr txBox="1"/>
          <p:nvPr/>
        </p:nvSpPr>
        <p:spPr>
          <a:xfrm>
            <a:off x="4252225" y="95500"/>
            <a:ext cx="541800" cy="193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800">
                <a:latin typeface="Roboto"/>
                <a:ea typeface="Roboto"/>
                <a:cs typeface="Roboto"/>
                <a:sym typeface="Roboto"/>
              </a:rPr>
              <a:t>Rural</a:t>
            </a:r>
            <a:endParaRPr sz="800">
              <a:latin typeface="Roboto"/>
              <a:ea typeface="Roboto"/>
              <a:cs typeface="Roboto"/>
              <a:sym typeface="Roboto"/>
            </a:endParaRPr>
          </a:p>
        </p:txBody>
      </p:sp>
      <p:sp>
        <p:nvSpPr>
          <p:cNvPr id="431" name="Google Shape;431;p37"/>
          <p:cNvSpPr txBox="1"/>
          <p:nvPr/>
        </p:nvSpPr>
        <p:spPr>
          <a:xfrm>
            <a:off x="7326263" y="95500"/>
            <a:ext cx="541800" cy="193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800">
                <a:latin typeface="Roboto"/>
                <a:ea typeface="Roboto"/>
                <a:cs typeface="Roboto"/>
                <a:sym typeface="Roboto"/>
              </a:rPr>
              <a:t>Overall</a:t>
            </a:r>
            <a:endParaRPr sz="800">
              <a:latin typeface="Roboto"/>
              <a:ea typeface="Roboto"/>
              <a:cs typeface="Roboto"/>
              <a:sym typeface="Roboto"/>
            </a:endParaRPr>
          </a:p>
        </p:txBody>
      </p:sp>
      <p:sp>
        <p:nvSpPr>
          <p:cNvPr id="432" name="Google Shape;432;p37"/>
          <p:cNvSpPr/>
          <p:nvPr/>
        </p:nvSpPr>
        <p:spPr>
          <a:xfrm>
            <a:off x="82550" y="1868500"/>
            <a:ext cx="2928600" cy="43500"/>
          </a:xfrm>
          <a:prstGeom prst="roundRect">
            <a:avLst>
              <a:gd fmla="val 16667" name="adj"/>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7"/>
          <p:cNvSpPr/>
          <p:nvPr/>
        </p:nvSpPr>
        <p:spPr>
          <a:xfrm>
            <a:off x="82550" y="3648275"/>
            <a:ext cx="2928600" cy="43500"/>
          </a:xfrm>
          <a:prstGeom prst="roundRect">
            <a:avLst>
              <a:gd fmla="val 16667" name="adj"/>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7"/>
          <p:cNvSpPr/>
          <p:nvPr/>
        </p:nvSpPr>
        <p:spPr>
          <a:xfrm>
            <a:off x="82550" y="3522500"/>
            <a:ext cx="2928600" cy="43500"/>
          </a:xfrm>
          <a:prstGeom prst="roundRect">
            <a:avLst>
              <a:gd fmla="val 16667" name="adj"/>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7"/>
          <p:cNvSpPr/>
          <p:nvPr/>
        </p:nvSpPr>
        <p:spPr>
          <a:xfrm>
            <a:off x="82550" y="1744650"/>
            <a:ext cx="2928600" cy="43500"/>
          </a:xfrm>
          <a:prstGeom prst="roundRect">
            <a:avLst>
              <a:gd fmla="val 16667" name="adj"/>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7"/>
          <p:cNvSpPr/>
          <p:nvPr/>
        </p:nvSpPr>
        <p:spPr>
          <a:xfrm>
            <a:off x="3053638" y="1861700"/>
            <a:ext cx="2928600" cy="43500"/>
          </a:xfrm>
          <a:prstGeom prst="roundRect">
            <a:avLst>
              <a:gd fmla="val 16667" name="adj"/>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7"/>
          <p:cNvSpPr/>
          <p:nvPr/>
        </p:nvSpPr>
        <p:spPr>
          <a:xfrm>
            <a:off x="3053638" y="3641475"/>
            <a:ext cx="2928600" cy="43500"/>
          </a:xfrm>
          <a:prstGeom prst="roundRect">
            <a:avLst>
              <a:gd fmla="val 16667" name="adj"/>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7"/>
          <p:cNvSpPr/>
          <p:nvPr/>
        </p:nvSpPr>
        <p:spPr>
          <a:xfrm>
            <a:off x="3053638" y="3515700"/>
            <a:ext cx="2928600" cy="43500"/>
          </a:xfrm>
          <a:prstGeom prst="roundRect">
            <a:avLst>
              <a:gd fmla="val 16667" name="adj"/>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7"/>
          <p:cNvSpPr/>
          <p:nvPr/>
        </p:nvSpPr>
        <p:spPr>
          <a:xfrm>
            <a:off x="3053638" y="1732650"/>
            <a:ext cx="2928600" cy="48900"/>
          </a:xfrm>
          <a:prstGeom prst="roundRect">
            <a:avLst>
              <a:gd fmla="val 16667" name="adj"/>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7"/>
          <p:cNvSpPr/>
          <p:nvPr/>
        </p:nvSpPr>
        <p:spPr>
          <a:xfrm>
            <a:off x="6132850" y="1861700"/>
            <a:ext cx="2928600" cy="43500"/>
          </a:xfrm>
          <a:prstGeom prst="roundRect">
            <a:avLst>
              <a:gd fmla="val 16667" name="adj"/>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7"/>
          <p:cNvSpPr/>
          <p:nvPr/>
        </p:nvSpPr>
        <p:spPr>
          <a:xfrm>
            <a:off x="6132850" y="3648275"/>
            <a:ext cx="2928600" cy="43500"/>
          </a:xfrm>
          <a:prstGeom prst="roundRect">
            <a:avLst>
              <a:gd fmla="val 16667" name="adj"/>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7"/>
          <p:cNvSpPr/>
          <p:nvPr/>
        </p:nvSpPr>
        <p:spPr>
          <a:xfrm>
            <a:off x="6132850" y="3522500"/>
            <a:ext cx="2928600" cy="43500"/>
          </a:xfrm>
          <a:prstGeom prst="roundRect">
            <a:avLst>
              <a:gd fmla="val 16667" name="adj"/>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7"/>
          <p:cNvSpPr/>
          <p:nvPr/>
        </p:nvSpPr>
        <p:spPr>
          <a:xfrm>
            <a:off x="6132850" y="1737850"/>
            <a:ext cx="2928600" cy="43500"/>
          </a:xfrm>
          <a:prstGeom prst="roundRect">
            <a:avLst>
              <a:gd fmla="val 16667" name="adj"/>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4" name="Google Shape;444;p37"/>
          <p:cNvPicPr preferRelativeResize="0"/>
          <p:nvPr/>
        </p:nvPicPr>
        <p:blipFill>
          <a:blip r:embed="rId9">
            <a:alphaModFix/>
          </a:blip>
          <a:stretch>
            <a:fillRect/>
          </a:stretch>
        </p:blipFill>
        <p:spPr>
          <a:xfrm>
            <a:off x="585502" y="1698550"/>
            <a:ext cx="189877" cy="120025"/>
          </a:xfrm>
          <a:prstGeom prst="rect">
            <a:avLst/>
          </a:prstGeom>
          <a:noFill/>
          <a:ln>
            <a:noFill/>
          </a:ln>
        </p:spPr>
      </p:pic>
      <p:pic>
        <p:nvPicPr>
          <p:cNvPr id="445" name="Google Shape;445;p37"/>
          <p:cNvPicPr preferRelativeResize="0"/>
          <p:nvPr/>
        </p:nvPicPr>
        <p:blipFill>
          <a:blip r:embed="rId9">
            <a:alphaModFix/>
          </a:blip>
          <a:stretch>
            <a:fillRect/>
          </a:stretch>
        </p:blipFill>
        <p:spPr>
          <a:xfrm>
            <a:off x="1598302" y="1699063"/>
            <a:ext cx="189877" cy="120025"/>
          </a:xfrm>
          <a:prstGeom prst="rect">
            <a:avLst/>
          </a:prstGeom>
          <a:noFill/>
          <a:ln>
            <a:noFill/>
          </a:ln>
        </p:spPr>
      </p:pic>
      <p:pic>
        <p:nvPicPr>
          <p:cNvPr id="446" name="Google Shape;446;p37"/>
          <p:cNvPicPr preferRelativeResize="0"/>
          <p:nvPr/>
        </p:nvPicPr>
        <p:blipFill>
          <a:blip r:embed="rId9">
            <a:alphaModFix/>
          </a:blip>
          <a:stretch>
            <a:fillRect/>
          </a:stretch>
        </p:blipFill>
        <p:spPr>
          <a:xfrm>
            <a:off x="1804515" y="1699263"/>
            <a:ext cx="189876" cy="120025"/>
          </a:xfrm>
          <a:prstGeom prst="rect">
            <a:avLst/>
          </a:prstGeom>
          <a:noFill/>
          <a:ln>
            <a:noFill/>
          </a:ln>
        </p:spPr>
      </p:pic>
      <p:pic>
        <p:nvPicPr>
          <p:cNvPr id="447" name="Google Shape;447;p37"/>
          <p:cNvPicPr preferRelativeResize="0"/>
          <p:nvPr/>
        </p:nvPicPr>
        <p:blipFill>
          <a:blip r:embed="rId9">
            <a:alphaModFix/>
          </a:blip>
          <a:stretch>
            <a:fillRect/>
          </a:stretch>
        </p:blipFill>
        <p:spPr>
          <a:xfrm>
            <a:off x="2412115" y="1699063"/>
            <a:ext cx="189876" cy="120025"/>
          </a:xfrm>
          <a:prstGeom prst="rect">
            <a:avLst/>
          </a:prstGeom>
          <a:noFill/>
          <a:ln>
            <a:noFill/>
          </a:ln>
        </p:spPr>
      </p:pic>
      <p:pic>
        <p:nvPicPr>
          <p:cNvPr id="448" name="Google Shape;448;p37"/>
          <p:cNvPicPr preferRelativeResize="0"/>
          <p:nvPr/>
        </p:nvPicPr>
        <p:blipFill>
          <a:blip r:embed="rId9">
            <a:alphaModFix/>
          </a:blip>
          <a:stretch>
            <a:fillRect/>
          </a:stretch>
        </p:blipFill>
        <p:spPr>
          <a:xfrm>
            <a:off x="1598290" y="1830225"/>
            <a:ext cx="189877" cy="120025"/>
          </a:xfrm>
          <a:prstGeom prst="rect">
            <a:avLst/>
          </a:prstGeom>
          <a:noFill/>
          <a:ln>
            <a:noFill/>
          </a:ln>
        </p:spPr>
      </p:pic>
      <p:pic>
        <p:nvPicPr>
          <p:cNvPr id="449" name="Google Shape;449;p37"/>
          <p:cNvPicPr preferRelativeResize="0"/>
          <p:nvPr/>
        </p:nvPicPr>
        <p:blipFill>
          <a:blip r:embed="rId9">
            <a:alphaModFix/>
          </a:blip>
          <a:stretch>
            <a:fillRect/>
          </a:stretch>
        </p:blipFill>
        <p:spPr>
          <a:xfrm>
            <a:off x="1804515" y="1830338"/>
            <a:ext cx="189876" cy="120025"/>
          </a:xfrm>
          <a:prstGeom prst="rect">
            <a:avLst/>
          </a:prstGeom>
          <a:noFill/>
          <a:ln>
            <a:noFill/>
          </a:ln>
        </p:spPr>
      </p:pic>
      <p:pic>
        <p:nvPicPr>
          <p:cNvPr id="450" name="Google Shape;450;p37"/>
          <p:cNvPicPr preferRelativeResize="0"/>
          <p:nvPr/>
        </p:nvPicPr>
        <p:blipFill>
          <a:blip r:embed="rId9">
            <a:alphaModFix/>
          </a:blip>
          <a:stretch>
            <a:fillRect/>
          </a:stretch>
        </p:blipFill>
        <p:spPr>
          <a:xfrm>
            <a:off x="2412115" y="1830238"/>
            <a:ext cx="189876" cy="120025"/>
          </a:xfrm>
          <a:prstGeom prst="rect">
            <a:avLst/>
          </a:prstGeom>
          <a:noFill/>
          <a:ln>
            <a:noFill/>
          </a:ln>
        </p:spPr>
      </p:pic>
      <p:pic>
        <p:nvPicPr>
          <p:cNvPr id="451" name="Google Shape;451;p37"/>
          <p:cNvPicPr preferRelativeResize="0"/>
          <p:nvPr/>
        </p:nvPicPr>
        <p:blipFill>
          <a:blip r:embed="rId9">
            <a:alphaModFix/>
          </a:blip>
          <a:stretch>
            <a:fillRect/>
          </a:stretch>
        </p:blipFill>
        <p:spPr>
          <a:xfrm>
            <a:off x="2612140" y="1830213"/>
            <a:ext cx="189876" cy="120025"/>
          </a:xfrm>
          <a:prstGeom prst="rect">
            <a:avLst/>
          </a:prstGeom>
          <a:noFill/>
          <a:ln>
            <a:noFill/>
          </a:ln>
        </p:spPr>
      </p:pic>
      <p:pic>
        <p:nvPicPr>
          <p:cNvPr id="452" name="Google Shape;452;p37"/>
          <p:cNvPicPr preferRelativeResize="0"/>
          <p:nvPr/>
        </p:nvPicPr>
        <p:blipFill>
          <a:blip r:embed="rId9">
            <a:alphaModFix/>
          </a:blip>
          <a:stretch>
            <a:fillRect/>
          </a:stretch>
        </p:blipFill>
        <p:spPr>
          <a:xfrm>
            <a:off x="584440" y="1829963"/>
            <a:ext cx="189877" cy="120025"/>
          </a:xfrm>
          <a:prstGeom prst="rect">
            <a:avLst/>
          </a:prstGeom>
          <a:noFill/>
          <a:ln>
            <a:noFill/>
          </a:ln>
        </p:spPr>
      </p:pic>
      <p:pic>
        <p:nvPicPr>
          <p:cNvPr id="453" name="Google Shape;453;p37"/>
          <p:cNvPicPr preferRelativeResize="0"/>
          <p:nvPr/>
        </p:nvPicPr>
        <p:blipFill>
          <a:blip r:embed="rId9">
            <a:alphaModFix/>
          </a:blip>
          <a:stretch>
            <a:fillRect/>
          </a:stretch>
        </p:blipFill>
        <p:spPr>
          <a:xfrm>
            <a:off x="984965" y="1823425"/>
            <a:ext cx="189876" cy="120025"/>
          </a:xfrm>
          <a:prstGeom prst="rect">
            <a:avLst/>
          </a:prstGeom>
          <a:noFill/>
          <a:ln>
            <a:noFill/>
          </a:ln>
        </p:spPr>
      </p:pic>
      <p:pic>
        <p:nvPicPr>
          <p:cNvPr id="454" name="Google Shape;454;p37"/>
          <p:cNvPicPr preferRelativeResize="0"/>
          <p:nvPr/>
        </p:nvPicPr>
        <p:blipFill>
          <a:blip r:embed="rId9">
            <a:alphaModFix/>
          </a:blip>
          <a:stretch>
            <a:fillRect/>
          </a:stretch>
        </p:blipFill>
        <p:spPr>
          <a:xfrm>
            <a:off x="1194490" y="1822813"/>
            <a:ext cx="189876" cy="120025"/>
          </a:xfrm>
          <a:prstGeom prst="rect">
            <a:avLst/>
          </a:prstGeom>
          <a:noFill/>
          <a:ln>
            <a:noFill/>
          </a:ln>
        </p:spPr>
      </p:pic>
      <p:pic>
        <p:nvPicPr>
          <p:cNvPr id="455" name="Google Shape;455;p37"/>
          <p:cNvPicPr preferRelativeResize="0"/>
          <p:nvPr/>
        </p:nvPicPr>
        <p:blipFill>
          <a:blip r:embed="rId9">
            <a:alphaModFix/>
          </a:blip>
          <a:stretch>
            <a:fillRect/>
          </a:stretch>
        </p:blipFill>
        <p:spPr>
          <a:xfrm>
            <a:off x="3555115" y="1697075"/>
            <a:ext cx="189876" cy="120025"/>
          </a:xfrm>
          <a:prstGeom prst="rect">
            <a:avLst/>
          </a:prstGeom>
          <a:noFill/>
          <a:ln>
            <a:noFill/>
          </a:ln>
        </p:spPr>
      </p:pic>
      <p:pic>
        <p:nvPicPr>
          <p:cNvPr id="456" name="Google Shape;456;p37"/>
          <p:cNvPicPr preferRelativeResize="0"/>
          <p:nvPr/>
        </p:nvPicPr>
        <p:blipFill>
          <a:blip r:embed="rId9">
            <a:alphaModFix/>
          </a:blip>
          <a:stretch>
            <a:fillRect/>
          </a:stretch>
        </p:blipFill>
        <p:spPr>
          <a:xfrm>
            <a:off x="4571990" y="1697088"/>
            <a:ext cx="189876" cy="120025"/>
          </a:xfrm>
          <a:prstGeom prst="rect">
            <a:avLst/>
          </a:prstGeom>
          <a:noFill/>
          <a:ln>
            <a:noFill/>
          </a:ln>
        </p:spPr>
      </p:pic>
      <p:pic>
        <p:nvPicPr>
          <p:cNvPr id="457" name="Google Shape;457;p37"/>
          <p:cNvPicPr preferRelativeResize="0"/>
          <p:nvPr/>
        </p:nvPicPr>
        <p:blipFill>
          <a:blip r:embed="rId9">
            <a:alphaModFix/>
          </a:blip>
          <a:stretch>
            <a:fillRect/>
          </a:stretch>
        </p:blipFill>
        <p:spPr>
          <a:xfrm>
            <a:off x="4772015" y="1699575"/>
            <a:ext cx="189876" cy="120025"/>
          </a:xfrm>
          <a:prstGeom prst="rect">
            <a:avLst/>
          </a:prstGeom>
          <a:noFill/>
          <a:ln>
            <a:noFill/>
          </a:ln>
        </p:spPr>
      </p:pic>
      <p:pic>
        <p:nvPicPr>
          <p:cNvPr id="458" name="Google Shape;458;p37"/>
          <p:cNvPicPr preferRelativeResize="0"/>
          <p:nvPr/>
        </p:nvPicPr>
        <p:blipFill>
          <a:blip r:embed="rId9">
            <a:alphaModFix/>
          </a:blip>
          <a:stretch>
            <a:fillRect/>
          </a:stretch>
        </p:blipFill>
        <p:spPr>
          <a:xfrm>
            <a:off x="5384015" y="1697100"/>
            <a:ext cx="189876" cy="120025"/>
          </a:xfrm>
          <a:prstGeom prst="rect">
            <a:avLst/>
          </a:prstGeom>
          <a:noFill/>
          <a:ln>
            <a:noFill/>
          </a:ln>
        </p:spPr>
      </p:pic>
      <p:pic>
        <p:nvPicPr>
          <p:cNvPr id="459" name="Google Shape;459;p37"/>
          <p:cNvPicPr preferRelativeResize="0"/>
          <p:nvPr/>
        </p:nvPicPr>
        <p:blipFill>
          <a:blip r:embed="rId9">
            <a:alphaModFix/>
          </a:blip>
          <a:stretch>
            <a:fillRect/>
          </a:stretch>
        </p:blipFill>
        <p:spPr>
          <a:xfrm>
            <a:off x="4163565" y="1699575"/>
            <a:ext cx="189876" cy="120025"/>
          </a:xfrm>
          <a:prstGeom prst="rect">
            <a:avLst/>
          </a:prstGeom>
          <a:noFill/>
          <a:ln>
            <a:noFill/>
          </a:ln>
        </p:spPr>
      </p:pic>
      <p:pic>
        <p:nvPicPr>
          <p:cNvPr id="460" name="Google Shape;460;p37"/>
          <p:cNvPicPr preferRelativeResize="0"/>
          <p:nvPr/>
        </p:nvPicPr>
        <p:blipFill>
          <a:blip r:embed="rId9">
            <a:alphaModFix/>
          </a:blip>
          <a:stretch>
            <a:fillRect/>
          </a:stretch>
        </p:blipFill>
        <p:spPr>
          <a:xfrm>
            <a:off x="5588865" y="1699588"/>
            <a:ext cx="189876" cy="120025"/>
          </a:xfrm>
          <a:prstGeom prst="rect">
            <a:avLst/>
          </a:prstGeom>
          <a:noFill/>
          <a:ln>
            <a:noFill/>
          </a:ln>
        </p:spPr>
      </p:pic>
      <p:pic>
        <p:nvPicPr>
          <p:cNvPr id="461" name="Google Shape;461;p37"/>
          <p:cNvPicPr preferRelativeResize="0"/>
          <p:nvPr/>
        </p:nvPicPr>
        <p:blipFill>
          <a:blip r:embed="rId9">
            <a:alphaModFix/>
          </a:blip>
          <a:stretch>
            <a:fillRect/>
          </a:stretch>
        </p:blipFill>
        <p:spPr>
          <a:xfrm>
            <a:off x="3558915" y="1819700"/>
            <a:ext cx="189876" cy="120025"/>
          </a:xfrm>
          <a:prstGeom prst="rect">
            <a:avLst/>
          </a:prstGeom>
          <a:noFill/>
          <a:ln>
            <a:noFill/>
          </a:ln>
        </p:spPr>
      </p:pic>
      <p:pic>
        <p:nvPicPr>
          <p:cNvPr id="462" name="Google Shape;462;p37"/>
          <p:cNvPicPr preferRelativeResize="0"/>
          <p:nvPr/>
        </p:nvPicPr>
        <p:blipFill>
          <a:blip r:embed="rId9">
            <a:alphaModFix/>
          </a:blip>
          <a:stretch>
            <a:fillRect/>
          </a:stretch>
        </p:blipFill>
        <p:spPr>
          <a:xfrm>
            <a:off x="4571990" y="1819725"/>
            <a:ext cx="189876" cy="120025"/>
          </a:xfrm>
          <a:prstGeom prst="rect">
            <a:avLst/>
          </a:prstGeom>
          <a:noFill/>
          <a:ln>
            <a:noFill/>
          </a:ln>
        </p:spPr>
      </p:pic>
      <p:pic>
        <p:nvPicPr>
          <p:cNvPr id="463" name="Google Shape;463;p37"/>
          <p:cNvPicPr preferRelativeResize="0"/>
          <p:nvPr/>
        </p:nvPicPr>
        <p:blipFill>
          <a:blip r:embed="rId9">
            <a:alphaModFix/>
          </a:blip>
          <a:stretch>
            <a:fillRect/>
          </a:stretch>
        </p:blipFill>
        <p:spPr>
          <a:xfrm>
            <a:off x="4772015" y="1823388"/>
            <a:ext cx="189876" cy="120025"/>
          </a:xfrm>
          <a:prstGeom prst="rect">
            <a:avLst/>
          </a:prstGeom>
          <a:noFill/>
          <a:ln>
            <a:noFill/>
          </a:ln>
        </p:spPr>
      </p:pic>
      <p:pic>
        <p:nvPicPr>
          <p:cNvPr id="464" name="Google Shape;464;p37"/>
          <p:cNvPicPr preferRelativeResize="0"/>
          <p:nvPr/>
        </p:nvPicPr>
        <p:blipFill>
          <a:blip r:embed="rId9">
            <a:alphaModFix/>
          </a:blip>
          <a:stretch>
            <a:fillRect/>
          </a:stretch>
        </p:blipFill>
        <p:spPr>
          <a:xfrm>
            <a:off x="5384015" y="1818600"/>
            <a:ext cx="189876" cy="120025"/>
          </a:xfrm>
          <a:prstGeom prst="rect">
            <a:avLst/>
          </a:prstGeom>
          <a:noFill/>
          <a:ln>
            <a:noFill/>
          </a:ln>
        </p:spPr>
      </p:pic>
      <p:pic>
        <p:nvPicPr>
          <p:cNvPr id="465" name="Google Shape;465;p37"/>
          <p:cNvPicPr preferRelativeResize="0"/>
          <p:nvPr/>
        </p:nvPicPr>
        <p:blipFill>
          <a:blip r:embed="rId9">
            <a:alphaModFix/>
          </a:blip>
          <a:stretch>
            <a:fillRect/>
          </a:stretch>
        </p:blipFill>
        <p:spPr>
          <a:xfrm>
            <a:off x="3968677" y="1820988"/>
            <a:ext cx="189876" cy="120025"/>
          </a:xfrm>
          <a:prstGeom prst="rect">
            <a:avLst/>
          </a:prstGeom>
          <a:noFill/>
          <a:ln>
            <a:noFill/>
          </a:ln>
        </p:spPr>
      </p:pic>
      <p:pic>
        <p:nvPicPr>
          <p:cNvPr id="466" name="Google Shape;466;p37"/>
          <p:cNvPicPr preferRelativeResize="0"/>
          <p:nvPr/>
        </p:nvPicPr>
        <p:blipFill>
          <a:blip r:embed="rId9">
            <a:alphaModFix/>
          </a:blip>
          <a:stretch>
            <a:fillRect/>
          </a:stretch>
        </p:blipFill>
        <p:spPr>
          <a:xfrm>
            <a:off x="5778752" y="1820963"/>
            <a:ext cx="189876" cy="120025"/>
          </a:xfrm>
          <a:prstGeom prst="rect">
            <a:avLst/>
          </a:prstGeom>
          <a:noFill/>
          <a:ln>
            <a:noFill/>
          </a:ln>
        </p:spPr>
      </p:pic>
      <p:pic>
        <p:nvPicPr>
          <p:cNvPr id="467" name="Google Shape;467;p37"/>
          <p:cNvPicPr preferRelativeResize="0"/>
          <p:nvPr/>
        </p:nvPicPr>
        <p:blipFill>
          <a:blip r:embed="rId9">
            <a:alphaModFix/>
          </a:blip>
          <a:stretch>
            <a:fillRect/>
          </a:stretch>
        </p:blipFill>
        <p:spPr>
          <a:xfrm>
            <a:off x="5585077" y="1823338"/>
            <a:ext cx="189876" cy="120025"/>
          </a:xfrm>
          <a:prstGeom prst="rect">
            <a:avLst/>
          </a:prstGeom>
          <a:noFill/>
          <a:ln>
            <a:noFill/>
          </a:ln>
        </p:spPr>
      </p:pic>
      <p:pic>
        <p:nvPicPr>
          <p:cNvPr id="468" name="Google Shape;468;p37"/>
          <p:cNvPicPr preferRelativeResize="0"/>
          <p:nvPr/>
        </p:nvPicPr>
        <p:blipFill>
          <a:blip r:embed="rId9">
            <a:alphaModFix/>
          </a:blip>
          <a:stretch>
            <a:fillRect/>
          </a:stretch>
        </p:blipFill>
        <p:spPr>
          <a:xfrm>
            <a:off x="4165477" y="1820963"/>
            <a:ext cx="189876" cy="120025"/>
          </a:xfrm>
          <a:prstGeom prst="rect">
            <a:avLst/>
          </a:prstGeom>
          <a:noFill/>
          <a:ln>
            <a:noFill/>
          </a:ln>
        </p:spPr>
      </p:pic>
      <p:pic>
        <p:nvPicPr>
          <p:cNvPr id="469" name="Google Shape;469;p37"/>
          <p:cNvPicPr preferRelativeResize="0"/>
          <p:nvPr/>
        </p:nvPicPr>
        <p:blipFill>
          <a:blip r:embed="rId9">
            <a:alphaModFix/>
          </a:blip>
          <a:stretch>
            <a:fillRect/>
          </a:stretch>
        </p:blipFill>
        <p:spPr>
          <a:xfrm>
            <a:off x="6636702" y="1699588"/>
            <a:ext cx="189876" cy="120025"/>
          </a:xfrm>
          <a:prstGeom prst="rect">
            <a:avLst/>
          </a:prstGeom>
          <a:noFill/>
          <a:ln>
            <a:noFill/>
          </a:ln>
        </p:spPr>
      </p:pic>
      <p:pic>
        <p:nvPicPr>
          <p:cNvPr id="470" name="Google Shape;470;p37"/>
          <p:cNvPicPr preferRelativeResize="0"/>
          <p:nvPr/>
        </p:nvPicPr>
        <p:blipFill>
          <a:blip r:embed="rId9">
            <a:alphaModFix/>
          </a:blip>
          <a:stretch>
            <a:fillRect/>
          </a:stretch>
        </p:blipFill>
        <p:spPr>
          <a:xfrm>
            <a:off x="6636702" y="1823275"/>
            <a:ext cx="189876" cy="120025"/>
          </a:xfrm>
          <a:prstGeom prst="rect">
            <a:avLst/>
          </a:prstGeom>
          <a:noFill/>
          <a:ln>
            <a:noFill/>
          </a:ln>
        </p:spPr>
      </p:pic>
      <p:pic>
        <p:nvPicPr>
          <p:cNvPr id="471" name="Google Shape;471;p37"/>
          <p:cNvPicPr preferRelativeResize="0"/>
          <p:nvPr/>
        </p:nvPicPr>
        <p:blipFill>
          <a:blip r:embed="rId9">
            <a:alphaModFix/>
          </a:blip>
          <a:stretch>
            <a:fillRect/>
          </a:stretch>
        </p:blipFill>
        <p:spPr>
          <a:xfrm>
            <a:off x="7247727" y="1699588"/>
            <a:ext cx="189876" cy="120025"/>
          </a:xfrm>
          <a:prstGeom prst="rect">
            <a:avLst/>
          </a:prstGeom>
          <a:noFill/>
          <a:ln>
            <a:noFill/>
          </a:ln>
        </p:spPr>
      </p:pic>
      <p:pic>
        <p:nvPicPr>
          <p:cNvPr id="472" name="Google Shape;472;p37"/>
          <p:cNvPicPr preferRelativeResize="0"/>
          <p:nvPr/>
        </p:nvPicPr>
        <p:blipFill>
          <a:blip r:embed="rId9">
            <a:alphaModFix/>
          </a:blip>
          <a:stretch>
            <a:fillRect/>
          </a:stretch>
        </p:blipFill>
        <p:spPr>
          <a:xfrm>
            <a:off x="7649952" y="1699225"/>
            <a:ext cx="189876" cy="120025"/>
          </a:xfrm>
          <a:prstGeom prst="rect">
            <a:avLst/>
          </a:prstGeom>
          <a:noFill/>
          <a:ln>
            <a:noFill/>
          </a:ln>
        </p:spPr>
      </p:pic>
      <p:pic>
        <p:nvPicPr>
          <p:cNvPr id="473" name="Google Shape;473;p37"/>
          <p:cNvPicPr preferRelativeResize="0"/>
          <p:nvPr/>
        </p:nvPicPr>
        <p:blipFill>
          <a:blip r:embed="rId9">
            <a:alphaModFix/>
          </a:blip>
          <a:stretch>
            <a:fillRect/>
          </a:stretch>
        </p:blipFill>
        <p:spPr>
          <a:xfrm>
            <a:off x="7858752" y="1696863"/>
            <a:ext cx="189876" cy="120025"/>
          </a:xfrm>
          <a:prstGeom prst="rect">
            <a:avLst/>
          </a:prstGeom>
          <a:noFill/>
          <a:ln>
            <a:noFill/>
          </a:ln>
        </p:spPr>
      </p:pic>
      <p:pic>
        <p:nvPicPr>
          <p:cNvPr id="474" name="Google Shape;474;p37"/>
          <p:cNvPicPr preferRelativeResize="0"/>
          <p:nvPr/>
        </p:nvPicPr>
        <p:blipFill>
          <a:blip r:embed="rId9">
            <a:alphaModFix/>
          </a:blip>
          <a:stretch>
            <a:fillRect/>
          </a:stretch>
        </p:blipFill>
        <p:spPr>
          <a:xfrm>
            <a:off x="8469777" y="1699213"/>
            <a:ext cx="189876" cy="120025"/>
          </a:xfrm>
          <a:prstGeom prst="rect">
            <a:avLst/>
          </a:prstGeom>
          <a:noFill/>
          <a:ln>
            <a:noFill/>
          </a:ln>
        </p:spPr>
      </p:pic>
      <p:pic>
        <p:nvPicPr>
          <p:cNvPr id="475" name="Google Shape;475;p37"/>
          <p:cNvPicPr preferRelativeResize="0"/>
          <p:nvPr/>
        </p:nvPicPr>
        <p:blipFill>
          <a:blip r:embed="rId9">
            <a:alphaModFix/>
          </a:blip>
          <a:stretch>
            <a:fillRect/>
          </a:stretch>
        </p:blipFill>
        <p:spPr>
          <a:xfrm>
            <a:off x="8663202" y="1696875"/>
            <a:ext cx="189876" cy="120025"/>
          </a:xfrm>
          <a:prstGeom prst="rect">
            <a:avLst/>
          </a:prstGeom>
          <a:noFill/>
          <a:ln>
            <a:noFill/>
          </a:ln>
        </p:spPr>
      </p:pic>
      <p:pic>
        <p:nvPicPr>
          <p:cNvPr id="476" name="Google Shape;476;p37"/>
          <p:cNvPicPr preferRelativeResize="0"/>
          <p:nvPr/>
        </p:nvPicPr>
        <p:blipFill>
          <a:blip r:embed="rId9">
            <a:alphaModFix/>
          </a:blip>
          <a:stretch>
            <a:fillRect/>
          </a:stretch>
        </p:blipFill>
        <p:spPr>
          <a:xfrm>
            <a:off x="7041502" y="1823425"/>
            <a:ext cx="189876" cy="120025"/>
          </a:xfrm>
          <a:prstGeom prst="rect">
            <a:avLst/>
          </a:prstGeom>
          <a:noFill/>
          <a:ln>
            <a:noFill/>
          </a:ln>
        </p:spPr>
      </p:pic>
      <p:pic>
        <p:nvPicPr>
          <p:cNvPr id="477" name="Google Shape;477;p37"/>
          <p:cNvPicPr preferRelativeResize="0"/>
          <p:nvPr/>
        </p:nvPicPr>
        <p:blipFill>
          <a:blip r:embed="rId9">
            <a:alphaModFix/>
          </a:blip>
          <a:stretch>
            <a:fillRect/>
          </a:stretch>
        </p:blipFill>
        <p:spPr>
          <a:xfrm>
            <a:off x="7041502" y="1699588"/>
            <a:ext cx="189876" cy="120025"/>
          </a:xfrm>
          <a:prstGeom prst="rect">
            <a:avLst/>
          </a:prstGeom>
          <a:noFill/>
          <a:ln>
            <a:noFill/>
          </a:ln>
        </p:spPr>
      </p:pic>
      <p:pic>
        <p:nvPicPr>
          <p:cNvPr id="478" name="Google Shape;478;p37"/>
          <p:cNvPicPr preferRelativeResize="0"/>
          <p:nvPr/>
        </p:nvPicPr>
        <p:blipFill>
          <a:blip r:embed="rId9">
            <a:alphaModFix/>
          </a:blip>
          <a:stretch>
            <a:fillRect/>
          </a:stretch>
        </p:blipFill>
        <p:spPr>
          <a:xfrm>
            <a:off x="7247727" y="1820975"/>
            <a:ext cx="189876" cy="120025"/>
          </a:xfrm>
          <a:prstGeom prst="rect">
            <a:avLst/>
          </a:prstGeom>
          <a:noFill/>
          <a:ln>
            <a:noFill/>
          </a:ln>
        </p:spPr>
      </p:pic>
      <p:pic>
        <p:nvPicPr>
          <p:cNvPr id="479" name="Google Shape;479;p37"/>
          <p:cNvPicPr preferRelativeResize="0"/>
          <p:nvPr/>
        </p:nvPicPr>
        <p:blipFill>
          <a:blip r:embed="rId9">
            <a:alphaModFix/>
          </a:blip>
          <a:stretch>
            <a:fillRect/>
          </a:stretch>
        </p:blipFill>
        <p:spPr>
          <a:xfrm>
            <a:off x="7649952" y="1823288"/>
            <a:ext cx="189876" cy="120025"/>
          </a:xfrm>
          <a:prstGeom prst="rect">
            <a:avLst/>
          </a:prstGeom>
          <a:noFill/>
          <a:ln>
            <a:noFill/>
          </a:ln>
        </p:spPr>
      </p:pic>
      <p:pic>
        <p:nvPicPr>
          <p:cNvPr id="480" name="Google Shape;480;p37"/>
          <p:cNvPicPr preferRelativeResize="0"/>
          <p:nvPr/>
        </p:nvPicPr>
        <p:blipFill>
          <a:blip r:embed="rId9">
            <a:alphaModFix/>
          </a:blip>
          <a:stretch>
            <a:fillRect/>
          </a:stretch>
        </p:blipFill>
        <p:spPr>
          <a:xfrm>
            <a:off x="7858752" y="1821988"/>
            <a:ext cx="189876" cy="120025"/>
          </a:xfrm>
          <a:prstGeom prst="rect">
            <a:avLst/>
          </a:prstGeom>
          <a:noFill/>
          <a:ln>
            <a:noFill/>
          </a:ln>
        </p:spPr>
      </p:pic>
      <p:pic>
        <p:nvPicPr>
          <p:cNvPr id="481" name="Google Shape;481;p37"/>
          <p:cNvPicPr preferRelativeResize="0"/>
          <p:nvPr/>
        </p:nvPicPr>
        <p:blipFill>
          <a:blip r:embed="rId9">
            <a:alphaModFix/>
          </a:blip>
          <a:stretch>
            <a:fillRect/>
          </a:stretch>
        </p:blipFill>
        <p:spPr>
          <a:xfrm>
            <a:off x="8458827" y="1820775"/>
            <a:ext cx="189876" cy="120025"/>
          </a:xfrm>
          <a:prstGeom prst="rect">
            <a:avLst/>
          </a:prstGeom>
          <a:noFill/>
          <a:ln>
            <a:noFill/>
          </a:ln>
        </p:spPr>
      </p:pic>
      <p:pic>
        <p:nvPicPr>
          <p:cNvPr id="482" name="Google Shape;482;p37"/>
          <p:cNvPicPr preferRelativeResize="0"/>
          <p:nvPr/>
        </p:nvPicPr>
        <p:blipFill>
          <a:blip r:embed="rId9">
            <a:alphaModFix/>
          </a:blip>
          <a:stretch>
            <a:fillRect/>
          </a:stretch>
        </p:blipFill>
        <p:spPr>
          <a:xfrm>
            <a:off x="8663202" y="1824363"/>
            <a:ext cx="189876" cy="120025"/>
          </a:xfrm>
          <a:prstGeom prst="rect">
            <a:avLst/>
          </a:prstGeom>
          <a:noFill/>
          <a:ln>
            <a:noFill/>
          </a:ln>
        </p:spPr>
      </p:pic>
      <p:pic>
        <p:nvPicPr>
          <p:cNvPr id="483" name="Google Shape;483;p37"/>
          <p:cNvPicPr preferRelativeResize="0"/>
          <p:nvPr/>
        </p:nvPicPr>
        <p:blipFill>
          <a:blip r:embed="rId9">
            <a:alphaModFix/>
          </a:blip>
          <a:stretch>
            <a:fillRect/>
          </a:stretch>
        </p:blipFill>
        <p:spPr>
          <a:xfrm>
            <a:off x="8867577" y="1824363"/>
            <a:ext cx="189876" cy="120025"/>
          </a:xfrm>
          <a:prstGeom prst="rect">
            <a:avLst/>
          </a:prstGeom>
          <a:noFill/>
          <a:ln>
            <a:noFill/>
          </a:ln>
        </p:spPr>
      </p:pic>
      <p:pic>
        <p:nvPicPr>
          <p:cNvPr id="484" name="Google Shape;484;p37"/>
          <p:cNvPicPr preferRelativeResize="0"/>
          <p:nvPr/>
        </p:nvPicPr>
        <p:blipFill>
          <a:blip r:embed="rId9">
            <a:alphaModFix/>
          </a:blip>
          <a:stretch>
            <a:fillRect/>
          </a:stretch>
        </p:blipFill>
        <p:spPr>
          <a:xfrm>
            <a:off x="584452" y="3484225"/>
            <a:ext cx="189877" cy="120025"/>
          </a:xfrm>
          <a:prstGeom prst="rect">
            <a:avLst/>
          </a:prstGeom>
          <a:noFill/>
          <a:ln>
            <a:noFill/>
          </a:ln>
        </p:spPr>
      </p:pic>
      <p:pic>
        <p:nvPicPr>
          <p:cNvPr id="485" name="Google Shape;485;p37"/>
          <p:cNvPicPr preferRelativeResize="0"/>
          <p:nvPr/>
        </p:nvPicPr>
        <p:blipFill>
          <a:blip r:embed="rId9">
            <a:alphaModFix/>
          </a:blip>
          <a:stretch>
            <a:fillRect/>
          </a:stretch>
        </p:blipFill>
        <p:spPr>
          <a:xfrm>
            <a:off x="585502" y="3610013"/>
            <a:ext cx="189877" cy="120025"/>
          </a:xfrm>
          <a:prstGeom prst="rect">
            <a:avLst/>
          </a:prstGeom>
          <a:noFill/>
          <a:ln>
            <a:noFill/>
          </a:ln>
        </p:spPr>
      </p:pic>
      <p:pic>
        <p:nvPicPr>
          <p:cNvPr id="486" name="Google Shape;486;p37"/>
          <p:cNvPicPr preferRelativeResize="0"/>
          <p:nvPr/>
        </p:nvPicPr>
        <p:blipFill>
          <a:blip r:embed="rId9">
            <a:alphaModFix/>
          </a:blip>
          <a:stretch>
            <a:fillRect/>
          </a:stretch>
        </p:blipFill>
        <p:spPr>
          <a:xfrm>
            <a:off x="1598302" y="3477425"/>
            <a:ext cx="189877" cy="120025"/>
          </a:xfrm>
          <a:prstGeom prst="rect">
            <a:avLst/>
          </a:prstGeom>
          <a:noFill/>
          <a:ln>
            <a:noFill/>
          </a:ln>
        </p:spPr>
      </p:pic>
      <p:pic>
        <p:nvPicPr>
          <p:cNvPr id="487" name="Google Shape;487;p37"/>
          <p:cNvPicPr preferRelativeResize="0"/>
          <p:nvPr/>
        </p:nvPicPr>
        <p:blipFill>
          <a:blip r:embed="rId9">
            <a:alphaModFix/>
          </a:blip>
          <a:stretch>
            <a:fillRect/>
          </a:stretch>
        </p:blipFill>
        <p:spPr>
          <a:xfrm>
            <a:off x="1804527" y="3477425"/>
            <a:ext cx="189876" cy="120025"/>
          </a:xfrm>
          <a:prstGeom prst="rect">
            <a:avLst/>
          </a:prstGeom>
          <a:noFill/>
          <a:ln>
            <a:noFill/>
          </a:ln>
        </p:spPr>
      </p:pic>
      <p:pic>
        <p:nvPicPr>
          <p:cNvPr id="488" name="Google Shape;488;p37"/>
          <p:cNvPicPr preferRelativeResize="0"/>
          <p:nvPr/>
        </p:nvPicPr>
        <p:blipFill>
          <a:blip r:embed="rId9">
            <a:alphaModFix/>
          </a:blip>
          <a:stretch>
            <a:fillRect/>
          </a:stretch>
        </p:blipFill>
        <p:spPr>
          <a:xfrm>
            <a:off x="2010752" y="3477425"/>
            <a:ext cx="189876" cy="120025"/>
          </a:xfrm>
          <a:prstGeom prst="rect">
            <a:avLst/>
          </a:prstGeom>
          <a:noFill/>
          <a:ln>
            <a:noFill/>
          </a:ln>
        </p:spPr>
      </p:pic>
      <p:pic>
        <p:nvPicPr>
          <p:cNvPr id="489" name="Google Shape;489;p37"/>
          <p:cNvPicPr preferRelativeResize="0"/>
          <p:nvPr/>
        </p:nvPicPr>
        <p:blipFill>
          <a:blip r:embed="rId9">
            <a:alphaModFix/>
          </a:blip>
          <a:stretch>
            <a:fillRect/>
          </a:stretch>
        </p:blipFill>
        <p:spPr>
          <a:xfrm>
            <a:off x="2412115" y="3477425"/>
            <a:ext cx="189876" cy="120025"/>
          </a:xfrm>
          <a:prstGeom prst="rect">
            <a:avLst/>
          </a:prstGeom>
          <a:noFill/>
          <a:ln>
            <a:noFill/>
          </a:ln>
        </p:spPr>
      </p:pic>
      <p:pic>
        <p:nvPicPr>
          <p:cNvPr id="490" name="Google Shape;490;p37"/>
          <p:cNvPicPr preferRelativeResize="0"/>
          <p:nvPr/>
        </p:nvPicPr>
        <p:blipFill>
          <a:blip r:embed="rId9">
            <a:alphaModFix/>
          </a:blip>
          <a:stretch>
            <a:fillRect/>
          </a:stretch>
        </p:blipFill>
        <p:spPr>
          <a:xfrm>
            <a:off x="2821265" y="3484238"/>
            <a:ext cx="189876" cy="120025"/>
          </a:xfrm>
          <a:prstGeom prst="rect">
            <a:avLst/>
          </a:prstGeom>
          <a:noFill/>
          <a:ln>
            <a:noFill/>
          </a:ln>
        </p:spPr>
      </p:pic>
      <p:pic>
        <p:nvPicPr>
          <p:cNvPr id="491" name="Google Shape;491;p37"/>
          <p:cNvPicPr preferRelativeResize="0"/>
          <p:nvPr/>
        </p:nvPicPr>
        <p:blipFill>
          <a:blip r:embed="rId9">
            <a:alphaModFix/>
          </a:blip>
          <a:stretch>
            <a:fillRect/>
          </a:stretch>
        </p:blipFill>
        <p:spPr>
          <a:xfrm>
            <a:off x="1194477" y="3484113"/>
            <a:ext cx="189876" cy="120025"/>
          </a:xfrm>
          <a:prstGeom prst="rect">
            <a:avLst/>
          </a:prstGeom>
          <a:noFill/>
          <a:ln>
            <a:noFill/>
          </a:ln>
        </p:spPr>
      </p:pic>
      <p:pic>
        <p:nvPicPr>
          <p:cNvPr id="492" name="Google Shape;492;p37"/>
          <p:cNvPicPr preferRelativeResize="0"/>
          <p:nvPr/>
        </p:nvPicPr>
        <p:blipFill>
          <a:blip r:embed="rId9">
            <a:alphaModFix/>
          </a:blip>
          <a:stretch>
            <a:fillRect/>
          </a:stretch>
        </p:blipFill>
        <p:spPr>
          <a:xfrm>
            <a:off x="1598302" y="3610013"/>
            <a:ext cx="189877" cy="120025"/>
          </a:xfrm>
          <a:prstGeom prst="rect">
            <a:avLst/>
          </a:prstGeom>
          <a:noFill/>
          <a:ln>
            <a:noFill/>
          </a:ln>
        </p:spPr>
      </p:pic>
      <p:pic>
        <p:nvPicPr>
          <p:cNvPr id="493" name="Google Shape;493;p37"/>
          <p:cNvPicPr preferRelativeResize="0"/>
          <p:nvPr/>
        </p:nvPicPr>
        <p:blipFill>
          <a:blip r:embed="rId9">
            <a:alphaModFix/>
          </a:blip>
          <a:stretch>
            <a:fillRect/>
          </a:stretch>
        </p:blipFill>
        <p:spPr>
          <a:xfrm>
            <a:off x="1819577" y="3610025"/>
            <a:ext cx="189876" cy="120025"/>
          </a:xfrm>
          <a:prstGeom prst="rect">
            <a:avLst/>
          </a:prstGeom>
          <a:noFill/>
          <a:ln>
            <a:noFill/>
          </a:ln>
        </p:spPr>
      </p:pic>
      <p:pic>
        <p:nvPicPr>
          <p:cNvPr id="494" name="Google Shape;494;p37"/>
          <p:cNvPicPr preferRelativeResize="0"/>
          <p:nvPr/>
        </p:nvPicPr>
        <p:blipFill>
          <a:blip r:embed="rId9">
            <a:alphaModFix/>
          </a:blip>
          <a:stretch>
            <a:fillRect/>
          </a:stretch>
        </p:blipFill>
        <p:spPr>
          <a:xfrm>
            <a:off x="2412127" y="3610013"/>
            <a:ext cx="189876" cy="120025"/>
          </a:xfrm>
          <a:prstGeom prst="rect">
            <a:avLst/>
          </a:prstGeom>
          <a:noFill/>
          <a:ln>
            <a:noFill/>
          </a:ln>
        </p:spPr>
      </p:pic>
      <p:pic>
        <p:nvPicPr>
          <p:cNvPr id="495" name="Google Shape;495;p37"/>
          <p:cNvPicPr preferRelativeResize="0"/>
          <p:nvPr/>
        </p:nvPicPr>
        <p:blipFill>
          <a:blip r:embed="rId9">
            <a:alphaModFix/>
          </a:blip>
          <a:stretch>
            <a:fillRect/>
          </a:stretch>
        </p:blipFill>
        <p:spPr>
          <a:xfrm>
            <a:off x="2611102" y="3610013"/>
            <a:ext cx="189876" cy="120025"/>
          </a:xfrm>
          <a:prstGeom prst="rect">
            <a:avLst/>
          </a:prstGeom>
          <a:noFill/>
          <a:ln>
            <a:noFill/>
          </a:ln>
        </p:spPr>
      </p:pic>
      <p:pic>
        <p:nvPicPr>
          <p:cNvPr id="496" name="Google Shape;496;p37"/>
          <p:cNvPicPr preferRelativeResize="0"/>
          <p:nvPr/>
        </p:nvPicPr>
        <p:blipFill>
          <a:blip r:embed="rId9">
            <a:alphaModFix/>
          </a:blip>
          <a:stretch>
            <a:fillRect/>
          </a:stretch>
        </p:blipFill>
        <p:spPr>
          <a:xfrm>
            <a:off x="2005215" y="3610025"/>
            <a:ext cx="189876" cy="120025"/>
          </a:xfrm>
          <a:prstGeom prst="rect">
            <a:avLst/>
          </a:prstGeom>
          <a:noFill/>
          <a:ln>
            <a:noFill/>
          </a:ln>
        </p:spPr>
      </p:pic>
      <p:pic>
        <p:nvPicPr>
          <p:cNvPr id="497" name="Google Shape;497;p37"/>
          <p:cNvPicPr preferRelativeResize="0"/>
          <p:nvPr/>
        </p:nvPicPr>
        <p:blipFill>
          <a:blip r:embed="rId9">
            <a:alphaModFix/>
          </a:blip>
          <a:stretch>
            <a:fillRect/>
          </a:stretch>
        </p:blipFill>
        <p:spPr>
          <a:xfrm>
            <a:off x="984965" y="3610013"/>
            <a:ext cx="189876" cy="120025"/>
          </a:xfrm>
          <a:prstGeom prst="rect">
            <a:avLst/>
          </a:prstGeom>
          <a:noFill/>
          <a:ln>
            <a:noFill/>
          </a:ln>
        </p:spPr>
      </p:pic>
      <p:pic>
        <p:nvPicPr>
          <p:cNvPr id="498" name="Google Shape;498;p37"/>
          <p:cNvPicPr preferRelativeResize="0"/>
          <p:nvPr/>
        </p:nvPicPr>
        <p:blipFill>
          <a:blip r:embed="rId9">
            <a:alphaModFix/>
          </a:blip>
          <a:stretch>
            <a:fillRect/>
          </a:stretch>
        </p:blipFill>
        <p:spPr>
          <a:xfrm>
            <a:off x="1191365" y="3610013"/>
            <a:ext cx="189876" cy="120025"/>
          </a:xfrm>
          <a:prstGeom prst="rect">
            <a:avLst/>
          </a:prstGeom>
          <a:noFill/>
          <a:ln>
            <a:noFill/>
          </a:ln>
        </p:spPr>
      </p:pic>
      <p:pic>
        <p:nvPicPr>
          <p:cNvPr id="499" name="Google Shape;499;p37"/>
          <p:cNvPicPr preferRelativeResize="0"/>
          <p:nvPr/>
        </p:nvPicPr>
        <p:blipFill>
          <a:blip r:embed="rId9">
            <a:alphaModFix/>
          </a:blip>
          <a:stretch>
            <a:fillRect/>
          </a:stretch>
        </p:blipFill>
        <p:spPr>
          <a:xfrm>
            <a:off x="2832365" y="3610013"/>
            <a:ext cx="189876" cy="120025"/>
          </a:xfrm>
          <a:prstGeom prst="rect">
            <a:avLst/>
          </a:prstGeom>
          <a:noFill/>
          <a:ln>
            <a:noFill/>
          </a:ln>
        </p:spPr>
      </p:pic>
      <p:pic>
        <p:nvPicPr>
          <p:cNvPr id="500" name="Google Shape;500;p37"/>
          <p:cNvPicPr preferRelativeResize="0"/>
          <p:nvPr/>
        </p:nvPicPr>
        <p:blipFill>
          <a:blip r:embed="rId9">
            <a:alphaModFix/>
          </a:blip>
          <a:stretch>
            <a:fillRect/>
          </a:stretch>
        </p:blipFill>
        <p:spPr>
          <a:xfrm>
            <a:off x="3571765" y="3477413"/>
            <a:ext cx="189876" cy="120025"/>
          </a:xfrm>
          <a:prstGeom prst="rect">
            <a:avLst/>
          </a:prstGeom>
          <a:noFill/>
          <a:ln>
            <a:noFill/>
          </a:ln>
        </p:spPr>
      </p:pic>
      <p:pic>
        <p:nvPicPr>
          <p:cNvPr id="501" name="Google Shape;501;p37"/>
          <p:cNvPicPr preferRelativeResize="0"/>
          <p:nvPr/>
        </p:nvPicPr>
        <p:blipFill>
          <a:blip r:embed="rId9">
            <a:alphaModFix/>
          </a:blip>
          <a:stretch>
            <a:fillRect/>
          </a:stretch>
        </p:blipFill>
        <p:spPr>
          <a:xfrm>
            <a:off x="3571765" y="3603200"/>
            <a:ext cx="189876" cy="120025"/>
          </a:xfrm>
          <a:prstGeom prst="rect">
            <a:avLst/>
          </a:prstGeom>
          <a:noFill/>
          <a:ln>
            <a:noFill/>
          </a:ln>
        </p:spPr>
      </p:pic>
      <p:pic>
        <p:nvPicPr>
          <p:cNvPr id="502" name="Google Shape;502;p37"/>
          <p:cNvPicPr preferRelativeResize="0"/>
          <p:nvPr/>
        </p:nvPicPr>
        <p:blipFill>
          <a:blip r:embed="rId9">
            <a:alphaModFix/>
          </a:blip>
          <a:stretch>
            <a:fillRect/>
          </a:stretch>
        </p:blipFill>
        <p:spPr>
          <a:xfrm>
            <a:off x="3968690" y="3477425"/>
            <a:ext cx="189876" cy="120025"/>
          </a:xfrm>
          <a:prstGeom prst="rect">
            <a:avLst/>
          </a:prstGeom>
          <a:noFill/>
          <a:ln>
            <a:noFill/>
          </a:ln>
        </p:spPr>
      </p:pic>
      <p:pic>
        <p:nvPicPr>
          <p:cNvPr id="503" name="Google Shape;503;p37"/>
          <p:cNvPicPr preferRelativeResize="0"/>
          <p:nvPr/>
        </p:nvPicPr>
        <p:blipFill>
          <a:blip r:embed="rId9">
            <a:alphaModFix/>
          </a:blip>
          <a:stretch>
            <a:fillRect/>
          </a:stretch>
        </p:blipFill>
        <p:spPr>
          <a:xfrm>
            <a:off x="3976202" y="3603200"/>
            <a:ext cx="189876" cy="120025"/>
          </a:xfrm>
          <a:prstGeom prst="rect">
            <a:avLst/>
          </a:prstGeom>
          <a:noFill/>
          <a:ln>
            <a:noFill/>
          </a:ln>
        </p:spPr>
      </p:pic>
      <p:pic>
        <p:nvPicPr>
          <p:cNvPr id="504" name="Google Shape;504;p37"/>
          <p:cNvPicPr preferRelativeResize="0"/>
          <p:nvPr/>
        </p:nvPicPr>
        <p:blipFill>
          <a:blip r:embed="rId9">
            <a:alphaModFix/>
          </a:blip>
          <a:stretch>
            <a:fillRect/>
          </a:stretch>
        </p:blipFill>
        <p:spPr>
          <a:xfrm>
            <a:off x="4572002" y="3470775"/>
            <a:ext cx="189876" cy="120025"/>
          </a:xfrm>
          <a:prstGeom prst="rect">
            <a:avLst/>
          </a:prstGeom>
          <a:noFill/>
          <a:ln>
            <a:noFill/>
          </a:ln>
        </p:spPr>
      </p:pic>
      <p:pic>
        <p:nvPicPr>
          <p:cNvPr id="505" name="Google Shape;505;p37"/>
          <p:cNvPicPr preferRelativeResize="0"/>
          <p:nvPr/>
        </p:nvPicPr>
        <p:blipFill>
          <a:blip r:embed="rId9">
            <a:alphaModFix/>
          </a:blip>
          <a:stretch>
            <a:fillRect/>
          </a:stretch>
        </p:blipFill>
        <p:spPr>
          <a:xfrm>
            <a:off x="4582152" y="3603200"/>
            <a:ext cx="189876" cy="120025"/>
          </a:xfrm>
          <a:prstGeom prst="rect">
            <a:avLst/>
          </a:prstGeom>
          <a:noFill/>
          <a:ln>
            <a:noFill/>
          </a:ln>
        </p:spPr>
      </p:pic>
      <p:pic>
        <p:nvPicPr>
          <p:cNvPr id="506" name="Google Shape;506;p37"/>
          <p:cNvPicPr preferRelativeResize="0"/>
          <p:nvPr/>
        </p:nvPicPr>
        <p:blipFill>
          <a:blip r:embed="rId9">
            <a:alphaModFix/>
          </a:blip>
          <a:stretch>
            <a:fillRect/>
          </a:stretch>
        </p:blipFill>
        <p:spPr>
          <a:xfrm>
            <a:off x="4772027" y="3470775"/>
            <a:ext cx="189876" cy="120025"/>
          </a:xfrm>
          <a:prstGeom prst="rect">
            <a:avLst/>
          </a:prstGeom>
          <a:noFill/>
          <a:ln>
            <a:noFill/>
          </a:ln>
        </p:spPr>
      </p:pic>
      <p:pic>
        <p:nvPicPr>
          <p:cNvPr id="507" name="Google Shape;507;p37"/>
          <p:cNvPicPr preferRelativeResize="0"/>
          <p:nvPr/>
        </p:nvPicPr>
        <p:blipFill>
          <a:blip r:embed="rId9">
            <a:alphaModFix/>
          </a:blip>
          <a:stretch>
            <a:fillRect/>
          </a:stretch>
        </p:blipFill>
        <p:spPr>
          <a:xfrm>
            <a:off x="4772027" y="3603200"/>
            <a:ext cx="189876" cy="120025"/>
          </a:xfrm>
          <a:prstGeom prst="rect">
            <a:avLst/>
          </a:prstGeom>
          <a:noFill/>
          <a:ln>
            <a:noFill/>
          </a:ln>
        </p:spPr>
      </p:pic>
      <p:pic>
        <p:nvPicPr>
          <p:cNvPr id="508" name="Google Shape;508;p37"/>
          <p:cNvPicPr preferRelativeResize="0"/>
          <p:nvPr/>
        </p:nvPicPr>
        <p:blipFill>
          <a:blip r:embed="rId9">
            <a:alphaModFix/>
          </a:blip>
          <a:stretch>
            <a:fillRect/>
          </a:stretch>
        </p:blipFill>
        <p:spPr>
          <a:xfrm>
            <a:off x="5384027" y="3603213"/>
            <a:ext cx="189876" cy="120025"/>
          </a:xfrm>
          <a:prstGeom prst="rect">
            <a:avLst/>
          </a:prstGeom>
          <a:noFill/>
          <a:ln>
            <a:noFill/>
          </a:ln>
        </p:spPr>
      </p:pic>
      <p:pic>
        <p:nvPicPr>
          <p:cNvPr id="509" name="Google Shape;509;p37"/>
          <p:cNvPicPr preferRelativeResize="0"/>
          <p:nvPr/>
        </p:nvPicPr>
        <p:blipFill>
          <a:blip r:embed="rId9">
            <a:alphaModFix/>
          </a:blip>
          <a:stretch>
            <a:fillRect/>
          </a:stretch>
        </p:blipFill>
        <p:spPr>
          <a:xfrm>
            <a:off x="5384027" y="3470763"/>
            <a:ext cx="189876" cy="120025"/>
          </a:xfrm>
          <a:prstGeom prst="rect">
            <a:avLst/>
          </a:prstGeom>
          <a:noFill/>
          <a:ln>
            <a:noFill/>
          </a:ln>
        </p:spPr>
      </p:pic>
      <p:pic>
        <p:nvPicPr>
          <p:cNvPr id="510" name="Google Shape;510;p37"/>
          <p:cNvPicPr preferRelativeResize="0"/>
          <p:nvPr/>
        </p:nvPicPr>
        <p:blipFill>
          <a:blip r:embed="rId9">
            <a:alphaModFix/>
          </a:blip>
          <a:stretch>
            <a:fillRect/>
          </a:stretch>
        </p:blipFill>
        <p:spPr>
          <a:xfrm>
            <a:off x="5585077" y="3603213"/>
            <a:ext cx="189876" cy="120025"/>
          </a:xfrm>
          <a:prstGeom prst="rect">
            <a:avLst/>
          </a:prstGeom>
          <a:noFill/>
          <a:ln>
            <a:noFill/>
          </a:ln>
        </p:spPr>
      </p:pic>
      <p:pic>
        <p:nvPicPr>
          <p:cNvPr id="511" name="Google Shape;511;p37"/>
          <p:cNvPicPr preferRelativeResize="0"/>
          <p:nvPr/>
        </p:nvPicPr>
        <p:blipFill>
          <a:blip r:embed="rId9">
            <a:alphaModFix/>
          </a:blip>
          <a:stretch>
            <a:fillRect/>
          </a:stretch>
        </p:blipFill>
        <p:spPr>
          <a:xfrm>
            <a:off x="5588877" y="3477425"/>
            <a:ext cx="189876" cy="120025"/>
          </a:xfrm>
          <a:prstGeom prst="rect">
            <a:avLst/>
          </a:prstGeom>
          <a:noFill/>
          <a:ln>
            <a:noFill/>
          </a:ln>
        </p:spPr>
      </p:pic>
      <p:pic>
        <p:nvPicPr>
          <p:cNvPr id="512" name="Google Shape;512;p37"/>
          <p:cNvPicPr preferRelativeResize="0"/>
          <p:nvPr/>
        </p:nvPicPr>
        <p:blipFill>
          <a:blip r:embed="rId9">
            <a:alphaModFix/>
          </a:blip>
          <a:stretch>
            <a:fillRect/>
          </a:stretch>
        </p:blipFill>
        <p:spPr>
          <a:xfrm>
            <a:off x="5786127" y="3603200"/>
            <a:ext cx="189876" cy="120025"/>
          </a:xfrm>
          <a:prstGeom prst="rect">
            <a:avLst/>
          </a:prstGeom>
          <a:noFill/>
          <a:ln>
            <a:noFill/>
          </a:ln>
        </p:spPr>
      </p:pic>
      <p:pic>
        <p:nvPicPr>
          <p:cNvPr id="513" name="Google Shape;513;p37"/>
          <p:cNvPicPr preferRelativeResize="0"/>
          <p:nvPr/>
        </p:nvPicPr>
        <p:blipFill>
          <a:blip r:embed="rId9">
            <a:alphaModFix/>
          </a:blip>
          <a:stretch>
            <a:fillRect/>
          </a:stretch>
        </p:blipFill>
        <p:spPr>
          <a:xfrm>
            <a:off x="5184140" y="3603200"/>
            <a:ext cx="189876" cy="120025"/>
          </a:xfrm>
          <a:prstGeom prst="rect">
            <a:avLst/>
          </a:prstGeom>
          <a:noFill/>
          <a:ln>
            <a:noFill/>
          </a:ln>
        </p:spPr>
      </p:pic>
      <p:pic>
        <p:nvPicPr>
          <p:cNvPr id="514" name="Google Shape;514;p37"/>
          <p:cNvPicPr preferRelativeResize="0"/>
          <p:nvPr/>
        </p:nvPicPr>
        <p:blipFill>
          <a:blip r:embed="rId9">
            <a:alphaModFix/>
          </a:blip>
          <a:stretch>
            <a:fillRect/>
          </a:stretch>
        </p:blipFill>
        <p:spPr>
          <a:xfrm>
            <a:off x="4171890" y="3603200"/>
            <a:ext cx="189876" cy="120025"/>
          </a:xfrm>
          <a:prstGeom prst="rect">
            <a:avLst/>
          </a:prstGeom>
          <a:noFill/>
          <a:ln>
            <a:noFill/>
          </a:ln>
        </p:spPr>
      </p:pic>
      <p:pic>
        <p:nvPicPr>
          <p:cNvPr id="515" name="Google Shape;515;p37"/>
          <p:cNvPicPr preferRelativeResize="0"/>
          <p:nvPr/>
        </p:nvPicPr>
        <p:blipFill>
          <a:blip r:embed="rId9">
            <a:alphaModFix/>
          </a:blip>
          <a:stretch>
            <a:fillRect/>
          </a:stretch>
        </p:blipFill>
        <p:spPr>
          <a:xfrm>
            <a:off x="4171890" y="3473275"/>
            <a:ext cx="189876" cy="120025"/>
          </a:xfrm>
          <a:prstGeom prst="rect">
            <a:avLst/>
          </a:prstGeom>
          <a:noFill/>
          <a:ln>
            <a:noFill/>
          </a:ln>
        </p:spPr>
      </p:pic>
      <p:pic>
        <p:nvPicPr>
          <p:cNvPr id="516" name="Google Shape;516;p37"/>
          <p:cNvPicPr preferRelativeResize="0"/>
          <p:nvPr/>
        </p:nvPicPr>
        <p:blipFill>
          <a:blip r:embed="rId9">
            <a:alphaModFix/>
          </a:blip>
          <a:stretch>
            <a:fillRect/>
          </a:stretch>
        </p:blipFill>
        <p:spPr>
          <a:xfrm>
            <a:off x="4978002" y="3477438"/>
            <a:ext cx="189876" cy="120025"/>
          </a:xfrm>
          <a:prstGeom prst="rect">
            <a:avLst/>
          </a:prstGeom>
          <a:noFill/>
          <a:ln>
            <a:noFill/>
          </a:ln>
        </p:spPr>
      </p:pic>
      <p:pic>
        <p:nvPicPr>
          <p:cNvPr id="517" name="Google Shape;517;p37"/>
          <p:cNvPicPr preferRelativeResize="0"/>
          <p:nvPr/>
        </p:nvPicPr>
        <p:blipFill>
          <a:blip r:embed="rId9">
            <a:alphaModFix/>
          </a:blip>
          <a:stretch>
            <a:fillRect/>
          </a:stretch>
        </p:blipFill>
        <p:spPr>
          <a:xfrm>
            <a:off x="6636702" y="3484113"/>
            <a:ext cx="189876" cy="120025"/>
          </a:xfrm>
          <a:prstGeom prst="rect">
            <a:avLst/>
          </a:prstGeom>
          <a:noFill/>
          <a:ln>
            <a:noFill/>
          </a:ln>
        </p:spPr>
      </p:pic>
      <p:pic>
        <p:nvPicPr>
          <p:cNvPr id="518" name="Google Shape;518;p37"/>
          <p:cNvPicPr preferRelativeResize="0"/>
          <p:nvPr/>
        </p:nvPicPr>
        <p:blipFill>
          <a:blip r:embed="rId9">
            <a:alphaModFix/>
          </a:blip>
          <a:stretch>
            <a:fillRect/>
          </a:stretch>
        </p:blipFill>
        <p:spPr>
          <a:xfrm>
            <a:off x="6636702" y="3603188"/>
            <a:ext cx="189876" cy="120025"/>
          </a:xfrm>
          <a:prstGeom prst="rect">
            <a:avLst/>
          </a:prstGeom>
          <a:noFill/>
          <a:ln>
            <a:noFill/>
          </a:ln>
        </p:spPr>
      </p:pic>
      <p:pic>
        <p:nvPicPr>
          <p:cNvPr id="519" name="Google Shape;519;p37"/>
          <p:cNvPicPr preferRelativeResize="0"/>
          <p:nvPr/>
        </p:nvPicPr>
        <p:blipFill>
          <a:blip r:embed="rId9">
            <a:alphaModFix/>
          </a:blip>
          <a:stretch>
            <a:fillRect/>
          </a:stretch>
        </p:blipFill>
        <p:spPr>
          <a:xfrm>
            <a:off x="7036802" y="3603188"/>
            <a:ext cx="189876" cy="120025"/>
          </a:xfrm>
          <a:prstGeom prst="rect">
            <a:avLst/>
          </a:prstGeom>
          <a:noFill/>
          <a:ln>
            <a:noFill/>
          </a:ln>
        </p:spPr>
      </p:pic>
      <p:pic>
        <p:nvPicPr>
          <p:cNvPr id="520" name="Google Shape;520;p37"/>
          <p:cNvPicPr preferRelativeResize="0"/>
          <p:nvPr/>
        </p:nvPicPr>
        <p:blipFill>
          <a:blip r:embed="rId9">
            <a:alphaModFix/>
          </a:blip>
          <a:stretch>
            <a:fillRect/>
          </a:stretch>
        </p:blipFill>
        <p:spPr>
          <a:xfrm>
            <a:off x="7649952" y="3610013"/>
            <a:ext cx="189876" cy="120025"/>
          </a:xfrm>
          <a:prstGeom prst="rect">
            <a:avLst/>
          </a:prstGeom>
          <a:noFill/>
          <a:ln>
            <a:noFill/>
          </a:ln>
        </p:spPr>
      </p:pic>
      <p:pic>
        <p:nvPicPr>
          <p:cNvPr id="521" name="Google Shape;521;p37"/>
          <p:cNvPicPr preferRelativeResize="0"/>
          <p:nvPr/>
        </p:nvPicPr>
        <p:blipFill>
          <a:blip r:embed="rId9">
            <a:alphaModFix/>
          </a:blip>
          <a:stretch>
            <a:fillRect/>
          </a:stretch>
        </p:blipFill>
        <p:spPr>
          <a:xfrm>
            <a:off x="7649952" y="3484238"/>
            <a:ext cx="189876" cy="120025"/>
          </a:xfrm>
          <a:prstGeom prst="rect">
            <a:avLst/>
          </a:prstGeom>
          <a:noFill/>
          <a:ln>
            <a:noFill/>
          </a:ln>
        </p:spPr>
      </p:pic>
      <p:pic>
        <p:nvPicPr>
          <p:cNvPr id="522" name="Google Shape;522;p37"/>
          <p:cNvPicPr preferRelativeResize="0"/>
          <p:nvPr/>
        </p:nvPicPr>
        <p:blipFill>
          <a:blip r:embed="rId9">
            <a:alphaModFix/>
          </a:blip>
          <a:stretch>
            <a:fillRect/>
          </a:stretch>
        </p:blipFill>
        <p:spPr>
          <a:xfrm>
            <a:off x="7858752" y="3484238"/>
            <a:ext cx="189876" cy="120025"/>
          </a:xfrm>
          <a:prstGeom prst="rect">
            <a:avLst/>
          </a:prstGeom>
          <a:noFill/>
          <a:ln>
            <a:noFill/>
          </a:ln>
        </p:spPr>
      </p:pic>
      <p:pic>
        <p:nvPicPr>
          <p:cNvPr id="523" name="Google Shape;523;p37"/>
          <p:cNvPicPr preferRelativeResize="0"/>
          <p:nvPr/>
        </p:nvPicPr>
        <p:blipFill>
          <a:blip r:embed="rId9">
            <a:alphaModFix/>
          </a:blip>
          <a:stretch>
            <a:fillRect/>
          </a:stretch>
        </p:blipFill>
        <p:spPr>
          <a:xfrm>
            <a:off x="7861052" y="3610013"/>
            <a:ext cx="189876" cy="120025"/>
          </a:xfrm>
          <a:prstGeom prst="rect">
            <a:avLst/>
          </a:prstGeom>
          <a:noFill/>
          <a:ln>
            <a:noFill/>
          </a:ln>
        </p:spPr>
      </p:pic>
      <p:pic>
        <p:nvPicPr>
          <p:cNvPr id="524" name="Google Shape;524;p37"/>
          <p:cNvPicPr preferRelativeResize="0"/>
          <p:nvPr/>
        </p:nvPicPr>
        <p:blipFill>
          <a:blip r:embed="rId9">
            <a:alphaModFix/>
          </a:blip>
          <a:stretch>
            <a:fillRect/>
          </a:stretch>
        </p:blipFill>
        <p:spPr>
          <a:xfrm>
            <a:off x="8458827" y="3610000"/>
            <a:ext cx="189876" cy="120025"/>
          </a:xfrm>
          <a:prstGeom prst="rect">
            <a:avLst/>
          </a:prstGeom>
          <a:noFill/>
          <a:ln>
            <a:noFill/>
          </a:ln>
        </p:spPr>
      </p:pic>
      <p:pic>
        <p:nvPicPr>
          <p:cNvPr id="525" name="Google Shape;525;p37"/>
          <p:cNvPicPr preferRelativeResize="0"/>
          <p:nvPr/>
        </p:nvPicPr>
        <p:blipFill>
          <a:blip r:embed="rId9">
            <a:alphaModFix/>
          </a:blip>
          <a:stretch>
            <a:fillRect/>
          </a:stretch>
        </p:blipFill>
        <p:spPr>
          <a:xfrm>
            <a:off x="8458827" y="3484250"/>
            <a:ext cx="189876" cy="120025"/>
          </a:xfrm>
          <a:prstGeom prst="rect">
            <a:avLst/>
          </a:prstGeom>
          <a:noFill/>
          <a:ln>
            <a:noFill/>
          </a:ln>
        </p:spPr>
      </p:pic>
      <p:pic>
        <p:nvPicPr>
          <p:cNvPr id="526" name="Google Shape;526;p37"/>
          <p:cNvPicPr preferRelativeResize="0"/>
          <p:nvPr/>
        </p:nvPicPr>
        <p:blipFill>
          <a:blip r:embed="rId9">
            <a:alphaModFix/>
          </a:blip>
          <a:stretch>
            <a:fillRect/>
          </a:stretch>
        </p:blipFill>
        <p:spPr>
          <a:xfrm>
            <a:off x="8663202" y="3610025"/>
            <a:ext cx="189876" cy="120025"/>
          </a:xfrm>
          <a:prstGeom prst="rect">
            <a:avLst/>
          </a:prstGeom>
          <a:noFill/>
          <a:ln>
            <a:noFill/>
          </a:ln>
        </p:spPr>
      </p:pic>
      <p:pic>
        <p:nvPicPr>
          <p:cNvPr id="527" name="Google Shape;527;p37"/>
          <p:cNvPicPr preferRelativeResize="0"/>
          <p:nvPr/>
        </p:nvPicPr>
        <p:blipFill>
          <a:blip r:embed="rId9">
            <a:alphaModFix/>
          </a:blip>
          <a:stretch>
            <a:fillRect/>
          </a:stretch>
        </p:blipFill>
        <p:spPr>
          <a:xfrm>
            <a:off x="8663202" y="3484250"/>
            <a:ext cx="189876" cy="120025"/>
          </a:xfrm>
          <a:prstGeom prst="rect">
            <a:avLst/>
          </a:prstGeom>
          <a:noFill/>
          <a:ln>
            <a:noFill/>
          </a:ln>
        </p:spPr>
      </p:pic>
      <p:pic>
        <p:nvPicPr>
          <p:cNvPr id="528" name="Google Shape;528;p37"/>
          <p:cNvPicPr preferRelativeResize="0"/>
          <p:nvPr/>
        </p:nvPicPr>
        <p:blipFill>
          <a:blip r:embed="rId9">
            <a:alphaModFix/>
          </a:blip>
          <a:stretch>
            <a:fillRect/>
          </a:stretch>
        </p:blipFill>
        <p:spPr>
          <a:xfrm>
            <a:off x="8867577" y="3610025"/>
            <a:ext cx="189876" cy="120025"/>
          </a:xfrm>
          <a:prstGeom prst="rect">
            <a:avLst/>
          </a:prstGeom>
          <a:noFill/>
          <a:ln>
            <a:noFill/>
          </a:ln>
        </p:spPr>
      </p:pic>
      <p:pic>
        <p:nvPicPr>
          <p:cNvPr id="529" name="Google Shape;529;p37"/>
          <p:cNvPicPr preferRelativeResize="0"/>
          <p:nvPr/>
        </p:nvPicPr>
        <p:blipFill>
          <a:blip r:embed="rId9">
            <a:alphaModFix/>
          </a:blip>
          <a:stretch>
            <a:fillRect/>
          </a:stretch>
        </p:blipFill>
        <p:spPr>
          <a:xfrm>
            <a:off x="8262127" y="3610025"/>
            <a:ext cx="189876" cy="120025"/>
          </a:xfrm>
          <a:prstGeom prst="rect">
            <a:avLst/>
          </a:prstGeom>
          <a:noFill/>
          <a:ln>
            <a:noFill/>
          </a:ln>
        </p:spPr>
      </p:pic>
      <p:pic>
        <p:nvPicPr>
          <p:cNvPr id="530" name="Google Shape;530;p37"/>
          <p:cNvPicPr preferRelativeResize="0"/>
          <p:nvPr/>
        </p:nvPicPr>
        <p:blipFill>
          <a:blip r:embed="rId9">
            <a:alphaModFix/>
          </a:blip>
          <a:stretch>
            <a:fillRect/>
          </a:stretch>
        </p:blipFill>
        <p:spPr>
          <a:xfrm>
            <a:off x="8061590" y="3610025"/>
            <a:ext cx="189876" cy="120025"/>
          </a:xfrm>
          <a:prstGeom prst="rect">
            <a:avLst/>
          </a:prstGeom>
          <a:noFill/>
          <a:ln>
            <a:noFill/>
          </a:ln>
        </p:spPr>
      </p:pic>
      <p:pic>
        <p:nvPicPr>
          <p:cNvPr id="531" name="Google Shape;531;p37"/>
          <p:cNvPicPr preferRelativeResize="0"/>
          <p:nvPr/>
        </p:nvPicPr>
        <p:blipFill>
          <a:blip r:embed="rId9">
            <a:alphaModFix/>
          </a:blip>
          <a:stretch>
            <a:fillRect/>
          </a:stretch>
        </p:blipFill>
        <p:spPr>
          <a:xfrm>
            <a:off x="7238290" y="3603200"/>
            <a:ext cx="189876" cy="120025"/>
          </a:xfrm>
          <a:prstGeom prst="rect">
            <a:avLst/>
          </a:prstGeom>
          <a:noFill/>
          <a:ln>
            <a:noFill/>
          </a:ln>
        </p:spPr>
      </p:pic>
      <p:pic>
        <p:nvPicPr>
          <p:cNvPr id="532" name="Google Shape;532;p37"/>
          <p:cNvPicPr preferRelativeResize="0"/>
          <p:nvPr/>
        </p:nvPicPr>
        <p:blipFill>
          <a:blip r:embed="rId9">
            <a:alphaModFix/>
          </a:blip>
          <a:stretch>
            <a:fillRect/>
          </a:stretch>
        </p:blipFill>
        <p:spPr>
          <a:xfrm>
            <a:off x="7036790" y="3484250"/>
            <a:ext cx="189876" cy="120025"/>
          </a:xfrm>
          <a:prstGeom prst="rect">
            <a:avLst/>
          </a:prstGeom>
          <a:noFill/>
          <a:ln>
            <a:noFill/>
          </a:ln>
        </p:spPr>
      </p:pic>
      <p:pic>
        <p:nvPicPr>
          <p:cNvPr id="533" name="Google Shape;533;p37"/>
          <p:cNvPicPr preferRelativeResize="0"/>
          <p:nvPr/>
        </p:nvPicPr>
        <p:blipFill>
          <a:blip r:embed="rId9">
            <a:alphaModFix/>
          </a:blip>
          <a:stretch>
            <a:fillRect/>
          </a:stretch>
        </p:blipFill>
        <p:spPr>
          <a:xfrm>
            <a:off x="7227777" y="3484250"/>
            <a:ext cx="189876" cy="120025"/>
          </a:xfrm>
          <a:prstGeom prst="rect">
            <a:avLst/>
          </a:prstGeom>
          <a:noFill/>
          <a:ln>
            <a:noFill/>
          </a:ln>
        </p:spPr>
      </p:pic>
      <p:pic>
        <p:nvPicPr>
          <p:cNvPr id="534" name="Google Shape;534;p37"/>
          <p:cNvPicPr preferRelativeResize="0"/>
          <p:nvPr/>
        </p:nvPicPr>
        <p:blipFill>
          <a:blip r:embed="rId9">
            <a:alphaModFix/>
          </a:blip>
          <a:stretch>
            <a:fillRect/>
          </a:stretch>
        </p:blipFill>
        <p:spPr>
          <a:xfrm>
            <a:off x="8054390" y="3484250"/>
            <a:ext cx="189876" cy="120025"/>
          </a:xfrm>
          <a:prstGeom prst="rect">
            <a:avLst/>
          </a:prstGeom>
          <a:noFill/>
          <a:ln>
            <a:noFill/>
          </a:ln>
        </p:spPr>
      </p:pic>
      <p:sp>
        <p:nvSpPr>
          <p:cNvPr id="535" name="Google Shape;535;p37"/>
          <p:cNvSpPr txBox="1"/>
          <p:nvPr/>
        </p:nvSpPr>
        <p:spPr>
          <a:xfrm>
            <a:off x="56948" y="95500"/>
            <a:ext cx="615600" cy="193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800">
                <a:latin typeface="Roboto"/>
                <a:ea typeface="Roboto"/>
                <a:cs typeface="Roboto"/>
                <a:sym typeface="Roboto"/>
              </a:rPr>
              <a:t>Censored</a:t>
            </a:r>
            <a:endParaRPr sz="800">
              <a:latin typeface="Roboto"/>
              <a:ea typeface="Roboto"/>
              <a:cs typeface="Roboto"/>
              <a:sym typeface="Roboto"/>
            </a:endParaRPr>
          </a:p>
        </p:txBody>
      </p:sp>
      <p:sp>
        <p:nvSpPr>
          <p:cNvPr id="536" name="Google Shape;536;p37"/>
          <p:cNvSpPr txBox="1"/>
          <p:nvPr/>
        </p:nvSpPr>
        <p:spPr>
          <a:xfrm>
            <a:off x="-31400" y="3750750"/>
            <a:ext cx="792300" cy="193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800">
                <a:latin typeface="Roboto"/>
                <a:ea typeface="Roboto"/>
                <a:cs typeface="Roboto"/>
                <a:sym typeface="Roboto"/>
              </a:rPr>
              <a:t>Uncensored</a:t>
            </a:r>
            <a:endParaRPr sz="800">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3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Buckets for</a:t>
            </a:r>
            <a:r>
              <a:rPr lang="en"/>
              <a:t> Contrastive Comparison</a:t>
            </a:r>
            <a:endParaRPr/>
          </a:p>
        </p:txBody>
      </p:sp>
      <p:cxnSp>
        <p:nvCxnSpPr>
          <p:cNvPr id="542" name="Google Shape;542;p38"/>
          <p:cNvCxnSpPr>
            <a:stCxn id="543" idx="6"/>
            <a:endCxn id="544" idx="2"/>
          </p:cNvCxnSpPr>
          <p:nvPr/>
        </p:nvCxnSpPr>
        <p:spPr>
          <a:xfrm>
            <a:off x="1333403" y="2662600"/>
            <a:ext cx="415200" cy="836400"/>
          </a:xfrm>
          <a:prstGeom prst="bentConnector3">
            <a:avLst>
              <a:gd fmla="val 50011" name="adj1"/>
            </a:avLst>
          </a:prstGeom>
          <a:noFill/>
          <a:ln cap="flat" cmpd="sng" w="9525">
            <a:solidFill>
              <a:srgbClr val="C2C2C2"/>
            </a:solidFill>
            <a:prstDash val="solid"/>
            <a:round/>
            <a:headEnd len="sm" w="sm" type="none"/>
            <a:tailEnd len="sm" w="sm" type="none"/>
          </a:ln>
        </p:spPr>
      </p:cxnSp>
      <p:cxnSp>
        <p:nvCxnSpPr>
          <p:cNvPr id="545" name="Google Shape;545;p38"/>
          <p:cNvCxnSpPr>
            <a:stCxn id="546" idx="3"/>
            <a:endCxn id="547" idx="2"/>
          </p:cNvCxnSpPr>
          <p:nvPr/>
        </p:nvCxnSpPr>
        <p:spPr>
          <a:xfrm flipH="1" rot="10800000">
            <a:off x="2841900" y="1275100"/>
            <a:ext cx="672300" cy="451500"/>
          </a:xfrm>
          <a:prstGeom prst="bentConnector3">
            <a:avLst>
              <a:gd fmla="val 49991" name="adj1"/>
            </a:avLst>
          </a:prstGeom>
          <a:noFill/>
          <a:ln cap="flat" cmpd="sng" w="9525">
            <a:solidFill>
              <a:srgbClr val="C2C2C2"/>
            </a:solidFill>
            <a:prstDash val="solid"/>
            <a:round/>
            <a:headEnd len="sm" w="sm" type="none"/>
            <a:tailEnd len="sm" w="sm" type="none"/>
          </a:ln>
        </p:spPr>
      </p:cxnSp>
      <p:grpSp>
        <p:nvGrpSpPr>
          <p:cNvPr id="548" name="Google Shape;548;p38"/>
          <p:cNvGrpSpPr/>
          <p:nvPr/>
        </p:nvGrpSpPr>
        <p:grpSpPr>
          <a:xfrm>
            <a:off x="3514074" y="1017800"/>
            <a:ext cx="2314874" cy="500400"/>
            <a:chOff x="5592550" y="921350"/>
            <a:chExt cx="2259295" cy="500400"/>
          </a:xfrm>
        </p:grpSpPr>
        <p:sp>
          <p:nvSpPr>
            <p:cNvPr id="549" name="Google Shape;549;p38"/>
            <p:cNvSpPr/>
            <p:nvPr/>
          </p:nvSpPr>
          <p:spPr>
            <a:xfrm>
              <a:off x="5766545" y="921350"/>
              <a:ext cx="2085300" cy="500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100">
                  <a:solidFill>
                    <a:srgbClr val="6AA84F"/>
                  </a:solidFill>
                  <a:latin typeface="Roboto"/>
                  <a:ea typeface="Roboto"/>
                  <a:cs typeface="Roboto"/>
                  <a:sym typeface="Roboto"/>
                </a:rPr>
                <a:t>Nutrition</a:t>
              </a:r>
              <a:endParaRPr sz="1100">
                <a:solidFill>
                  <a:srgbClr val="6AA84F"/>
                </a:solidFill>
                <a:latin typeface="Roboto"/>
                <a:ea typeface="Roboto"/>
                <a:cs typeface="Roboto"/>
                <a:sym typeface="Roboto"/>
              </a:endParaRPr>
            </a:p>
          </p:txBody>
        </p:sp>
        <p:sp>
          <p:nvSpPr>
            <p:cNvPr id="547" name="Google Shape;547;p38"/>
            <p:cNvSpPr/>
            <p:nvPr/>
          </p:nvSpPr>
          <p:spPr>
            <a:xfrm>
              <a:off x="5592550" y="1091550"/>
              <a:ext cx="174000" cy="174000"/>
            </a:xfrm>
            <a:prstGeom prst="ellipse">
              <a:avLst/>
            </a:prstGeom>
            <a:solidFill>
              <a:srgbClr val="505050"/>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solidFill>
                  <a:srgbClr val="6AA84F"/>
                </a:solidFill>
              </a:endParaRPr>
            </a:p>
          </p:txBody>
        </p:sp>
      </p:grpSp>
      <p:grpSp>
        <p:nvGrpSpPr>
          <p:cNvPr id="550" name="Google Shape;550;p38"/>
          <p:cNvGrpSpPr/>
          <p:nvPr/>
        </p:nvGrpSpPr>
        <p:grpSpPr>
          <a:xfrm>
            <a:off x="1748698" y="3339475"/>
            <a:ext cx="1093148" cy="319200"/>
            <a:chOff x="3650028" y="1476150"/>
            <a:chExt cx="1075510" cy="319200"/>
          </a:xfrm>
        </p:grpSpPr>
        <p:sp>
          <p:nvSpPr>
            <p:cNvPr id="551" name="Google Shape;551;p38"/>
            <p:cNvSpPr/>
            <p:nvPr/>
          </p:nvSpPr>
          <p:spPr>
            <a:xfrm>
              <a:off x="3824037" y="1476150"/>
              <a:ext cx="9015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3D3D3D"/>
                  </a:solidFill>
                  <a:latin typeface="Roboto"/>
                  <a:ea typeface="Roboto"/>
                  <a:cs typeface="Roboto"/>
                  <a:sym typeface="Roboto"/>
                </a:rPr>
                <a:t>Bad Indicators</a:t>
              </a:r>
              <a:endParaRPr sz="1100">
                <a:solidFill>
                  <a:srgbClr val="3D3D3D"/>
                </a:solidFill>
                <a:latin typeface="Roboto"/>
                <a:ea typeface="Roboto"/>
                <a:cs typeface="Roboto"/>
                <a:sym typeface="Roboto"/>
              </a:endParaRPr>
            </a:p>
          </p:txBody>
        </p:sp>
        <p:sp>
          <p:nvSpPr>
            <p:cNvPr id="544" name="Google Shape;544;p38"/>
            <p:cNvSpPr/>
            <p:nvPr/>
          </p:nvSpPr>
          <p:spPr>
            <a:xfrm>
              <a:off x="3650028" y="1548750"/>
              <a:ext cx="174000" cy="174000"/>
            </a:xfrm>
            <a:prstGeom prst="ellipse">
              <a:avLst/>
            </a:prstGeom>
            <a:solidFill>
              <a:srgbClr val="4141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552" name="Google Shape;552;p38"/>
          <p:cNvGrpSpPr/>
          <p:nvPr/>
        </p:nvGrpSpPr>
        <p:grpSpPr>
          <a:xfrm>
            <a:off x="137700" y="2503000"/>
            <a:ext cx="1195703" cy="319200"/>
            <a:chOff x="1568572" y="2412150"/>
            <a:chExt cx="1195703" cy="319200"/>
          </a:xfrm>
        </p:grpSpPr>
        <p:sp>
          <p:nvSpPr>
            <p:cNvPr id="553" name="Google Shape;553;p38"/>
            <p:cNvSpPr/>
            <p:nvPr/>
          </p:nvSpPr>
          <p:spPr>
            <a:xfrm>
              <a:off x="1568572" y="2412150"/>
              <a:ext cx="10155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100">
                  <a:solidFill>
                    <a:srgbClr val="3D3D3D"/>
                  </a:solidFill>
                  <a:latin typeface="Roboto"/>
                  <a:ea typeface="Roboto"/>
                  <a:cs typeface="Roboto"/>
                  <a:sym typeface="Roboto"/>
                </a:rPr>
                <a:t>Paschim Medinipur</a:t>
              </a:r>
              <a:endParaRPr sz="1100">
                <a:solidFill>
                  <a:srgbClr val="3D3D3D"/>
                </a:solidFill>
                <a:latin typeface="Roboto"/>
                <a:ea typeface="Roboto"/>
                <a:cs typeface="Roboto"/>
                <a:sym typeface="Roboto"/>
              </a:endParaRPr>
            </a:p>
            <a:p>
              <a:pPr indent="0" lvl="0" marL="0" rtl="0" algn="r">
                <a:spcBef>
                  <a:spcPts val="0"/>
                </a:spcBef>
                <a:spcAft>
                  <a:spcPts val="0"/>
                </a:spcAft>
                <a:buNone/>
              </a:pPr>
              <a:r>
                <a:rPr lang="en" sz="1100">
                  <a:solidFill>
                    <a:srgbClr val="3D3D3D"/>
                  </a:solidFill>
                  <a:latin typeface="Roboto"/>
                  <a:ea typeface="Roboto"/>
                  <a:cs typeface="Roboto"/>
                  <a:sym typeface="Roboto"/>
                </a:rPr>
                <a:t>Urban/Rural</a:t>
              </a:r>
              <a:endParaRPr sz="1100">
                <a:solidFill>
                  <a:srgbClr val="3D3D3D"/>
                </a:solidFill>
                <a:latin typeface="Roboto"/>
                <a:ea typeface="Roboto"/>
                <a:cs typeface="Roboto"/>
                <a:sym typeface="Roboto"/>
              </a:endParaRPr>
            </a:p>
          </p:txBody>
        </p:sp>
        <p:sp>
          <p:nvSpPr>
            <p:cNvPr id="543" name="Google Shape;543;p38"/>
            <p:cNvSpPr/>
            <p:nvPr/>
          </p:nvSpPr>
          <p:spPr>
            <a:xfrm>
              <a:off x="2590275" y="2484750"/>
              <a:ext cx="174000" cy="174000"/>
            </a:xfrm>
            <a:prstGeom prst="ellipse">
              <a:avLst/>
            </a:prstGeom>
            <a:solidFill>
              <a:srgbClr val="2F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 name="Google Shape;554;p38"/>
          <p:cNvGrpSpPr/>
          <p:nvPr/>
        </p:nvGrpSpPr>
        <p:grpSpPr>
          <a:xfrm>
            <a:off x="1748700" y="1567000"/>
            <a:ext cx="1093200" cy="319200"/>
            <a:chOff x="3650050" y="1476150"/>
            <a:chExt cx="1093200" cy="319200"/>
          </a:xfrm>
        </p:grpSpPr>
        <p:sp>
          <p:nvSpPr>
            <p:cNvPr id="546" name="Google Shape;546;p38"/>
            <p:cNvSpPr/>
            <p:nvPr/>
          </p:nvSpPr>
          <p:spPr>
            <a:xfrm>
              <a:off x="3824050" y="1476150"/>
              <a:ext cx="9192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3D3D3D"/>
                  </a:solidFill>
                  <a:latin typeface="Roboto"/>
                  <a:ea typeface="Roboto"/>
                  <a:cs typeface="Roboto"/>
                  <a:sym typeface="Roboto"/>
                </a:rPr>
                <a:t>Good Indicators</a:t>
              </a:r>
              <a:endParaRPr sz="1100">
                <a:solidFill>
                  <a:srgbClr val="3D3D3D"/>
                </a:solidFill>
                <a:latin typeface="Roboto"/>
                <a:ea typeface="Roboto"/>
                <a:cs typeface="Roboto"/>
                <a:sym typeface="Roboto"/>
              </a:endParaRPr>
            </a:p>
          </p:txBody>
        </p:sp>
        <p:sp>
          <p:nvSpPr>
            <p:cNvPr id="555" name="Google Shape;555;p38"/>
            <p:cNvSpPr/>
            <p:nvPr/>
          </p:nvSpPr>
          <p:spPr>
            <a:xfrm>
              <a:off x="3650050" y="1548750"/>
              <a:ext cx="174000" cy="174000"/>
            </a:xfrm>
            <a:prstGeom prst="ellipse">
              <a:avLst/>
            </a:prstGeom>
            <a:solidFill>
              <a:srgbClr val="4141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cxnSp>
        <p:nvCxnSpPr>
          <p:cNvPr id="556" name="Google Shape;556;p38"/>
          <p:cNvCxnSpPr>
            <a:stCxn id="543" idx="6"/>
            <a:endCxn id="555" idx="2"/>
          </p:cNvCxnSpPr>
          <p:nvPr/>
        </p:nvCxnSpPr>
        <p:spPr>
          <a:xfrm flipH="1" rot="10800000">
            <a:off x="1333403" y="1726600"/>
            <a:ext cx="415200" cy="936000"/>
          </a:xfrm>
          <a:prstGeom prst="bentConnector3">
            <a:avLst>
              <a:gd fmla="val 50012" name="adj1"/>
            </a:avLst>
          </a:prstGeom>
          <a:noFill/>
          <a:ln cap="flat" cmpd="sng" w="9525">
            <a:solidFill>
              <a:srgbClr val="C2C2C2"/>
            </a:solidFill>
            <a:prstDash val="solid"/>
            <a:round/>
            <a:headEnd len="sm" w="sm" type="none"/>
            <a:tailEnd len="sm" w="sm" type="none"/>
          </a:ln>
        </p:spPr>
      </p:cxnSp>
      <p:grpSp>
        <p:nvGrpSpPr>
          <p:cNvPr id="557" name="Google Shape;557;p38"/>
          <p:cNvGrpSpPr/>
          <p:nvPr/>
        </p:nvGrpSpPr>
        <p:grpSpPr>
          <a:xfrm>
            <a:off x="3514100" y="1241025"/>
            <a:ext cx="2314800" cy="500400"/>
            <a:chOff x="5592550" y="921350"/>
            <a:chExt cx="2314800" cy="500400"/>
          </a:xfrm>
        </p:grpSpPr>
        <p:sp>
          <p:nvSpPr>
            <p:cNvPr id="558" name="Google Shape;558;p38"/>
            <p:cNvSpPr/>
            <p:nvPr/>
          </p:nvSpPr>
          <p:spPr>
            <a:xfrm>
              <a:off x="5766550" y="921350"/>
              <a:ext cx="2140800" cy="500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100">
                  <a:solidFill>
                    <a:srgbClr val="3C78D8"/>
                  </a:solidFill>
                  <a:latin typeface="Roboto"/>
                  <a:ea typeface="Roboto"/>
                  <a:cs typeface="Roboto"/>
                  <a:sym typeface="Roboto"/>
                </a:rPr>
                <a:t>Years of Schooling</a:t>
              </a:r>
              <a:endParaRPr sz="1100">
                <a:solidFill>
                  <a:srgbClr val="3C78D8"/>
                </a:solidFill>
                <a:latin typeface="Roboto"/>
                <a:ea typeface="Roboto"/>
                <a:cs typeface="Roboto"/>
                <a:sym typeface="Roboto"/>
              </a:endParaRPr>
            </a:p>
          </p:txBody>
        </p:sp>
        <p:sp>
          <p:nvSpPr>
            <p:cNvPr id="559" name="Google Shape;559;p38"/>
            <p:cNvSpPr/>
            <p:nvPr/>
          </p:nvSpPr>
          <p:spPr>
            <a:xfrm>
              <a:off x="5592550" y="1091550"/>
              <a:ext cx="174000" cy="174000"/>
            </a:xfrm>
            <a:prstGeom prst="ellipse">
              <a:avLst/>
            </a:prstGeom>
            <a:solidFill>
              <a:srgbClr val="505050"/>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solidFill>
                  <a:srgbClr val="3C78D8"/>
                </a:solidFill>
              </a:endParaRPr>
            </a:p>
          </p:txBody>
        </p:sp>
      </p:grpSp>
      <p:grpSp>
        <p:nvGrpSpPr>
          <p:cNvPr id="560" name="Google Shape;560;p38"/>
          <p:cNvGrpSpPr/>
          <p:nvPr/>
        </p:nvGrpSpPr>
        <p:grpSpPr>
          <a:xfrm>
            <a:off x="3514100" y="1470650"/>
            <a:ext cx="2314800" cy="500400"/>
            <a:chOff x="5592550" y="921350"/>
            <a:chExt cx="2314800" cy="500400"/>
          </a:xfrm>
        </p:grpSpPr>
        <p:sp>
          <p:nvSpPr>
            <p:cNvPr id="561" name="Google Shape;561;p38"/>
            <p:cNvSpPr/>
            <p:nvPr/>
          </p:nvSpPr>
          <p:spPr>
            <a:xfrm>
              <a:off x="5766550" y="921350"/>
              <a:ext cx="2140800" cy="500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100">
                  <a:solidFill>
                    <a:srgbClr val="CC0000"/>
                  </a:solidFill>
                  <a:latin typeface="Roboto"/>
                  <a:ea typeface="Roboto"/>
                  <a:cs typeface="Roboto"/>
                  <a:sym typeface="Roboto"/>
                </a:rPr>
                <a:t>Cooking Fuel</a:t>
              </a:r>
              <a:endParaRPr sz="1100">
                <a:solidFill>
                  <a:srgbClr val="CC0000"/>
                </a:solidFill>
                <a:latin typeface="Roboto"/>
                <a:ea typeface="Roboto"/>
                <a:cs typeface="Roboto"/>
                <a:sym typeface="Roboto"/>
              </a:endParaRPr>
            </a:p>
          </p:txBody>
        </p:sp>
        <p:sp>
          <p:nvSpPr>
            <p:cNvPr id="562" name="Google Shape;562;p38"/>
            <p:cNvSpPr/>
            <p:nvPr/>
          </p:nvSpPr>
          <p:spPr>
            <a:xfrm>
              <a:off x="5592550" y="1091550"/>
              <a:ext cx="174000" cy="174000"/>
            </a:xfrm>
            <a:prstGeom prst="ellipse">
              <a:avLst/>
            </a:prstGeom>
            <a:solidFill>
              <a:srgbClr val="505050"/>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solidFill>
                  <a:srgbClr val="CC0000"/>
                </a:solidFill>
              </a:endParaRPr>
            </a:p>
          </p:txBody>
        </p:sp>
      </p:grpSp>
      <p:grpSp>
        <p:nvGrpSpPr>
          <p:cNvPr id="563" name="Google Shape;563;p38"/>
          <p:cNvGrpSpPr/>
          <p:nvPr/>
        </p:nvGrpSpPr>
        <p:grpSpPr>
          <a:xfrm>
            <a:off x="3514100" y="1703050"/>
            <a:ext cx="2314800" cy="500400"/>
            <a:chOff x="5592550" y="921350"/>
            <a:chExt cx="2314800" cy="500400"/>
          </a:xfrm>
        </p:grpSpPr>
        <p:sp>
          <p:nvSpPr>
            <p:cNvPr id="564" name="Google Shape;564;p38"/>
            <p:cNvSpPr/>
            <p:nvPr/>
          </p:nvSpPr>
          <p:spPr>
            <a:xfrm>
              <a:off x="5766550" y="921350"/>
              <a:ext cx="2140800" cy="500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100">
                  <a:solidFill>
                    <a:srgbClr val="CC0000"/>
                  </a:solidFill>
                  <a:latin typeface="Roboto"/>
                  <a:ea typeface="Roboto"/>
                  <a:cs typeface="Roboto"/>
                  <a:sym typeface="Roboto"/>
                </a:rPr>
                <a:t>Sanitation</a:t>
              </a:r>
              <a:endParaRPr sz="1100">
                <a:solidFill>
                  <a:srgbClr val="CC0000"/>
                </a:solidFill>
                <a:latin typeface="Roboto"/>
                <a:ea typeface="Roboto"/>
                <a:cs typeface="Roboto"/>
                <a:sym typeface="Roboto"/>
              </a:endParaRPr>
            </a:p>
          </p:txBody>
        </p:sp>
        <p:sp>
          <p:nvSpPr>
            <p:cNvPr id="565" name="Google Shape;565;p38"/>
            <p:cNvSpPr/>
            <p:nvPr/>
          </p:nvSpPr>
          <p:spPr>
            <a:xfrm>
              <a:off x="5592550" y="1091550"/>
              <a:ext cx="174000" cy="174000"/>
            </a:xfrm>
            <a:prstGeom prst="ellipse">
              <a:avLst/>
            </a:prstGeom>
            <a:solidFill>
              <a:srgbClr val="505050"/>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solidFill>
                  <a:srgbClr val="CC0000"/>
                </a:solidFill>
              </a:endParaRPr>
            </a:p>
          </p:txBody>
        </p:sp>
      </p:grpSp>
      <p:grpSp>
        <p:nvGrpSpPr>
          <p:cNvPr id="566" name="Google Shape;566;p38"/>
          <p:cNvGrpSpPr/>
          <p:nvPr/>
        </p:nvGrpSpPr>
        <p:grpSpPr>
          <a:xfrm>
            <a:off x="3514100" y="1935000"/>
            <a:ext cx="2314800" cy="500400"/>
            <a:chOff x="5592550" y="921350"/>
            <a:chExt cx="2314800" cy="500400"/>
          </a:xfrm>
        </p:grpSpPr>
        <p:sp>
          <p:nvSpPr>
            <p:cNvPr id="567" name="Google Shape;567;p38"/>
            <p:cNvSpPr/>
            <p:nvPr/>
          </p:nvSpPr>
          <p:spPr>
            <a:xfrm>
              <a:off x="5766550" y="921350"/>
              <a:ext cx="2140800" cy="500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100">
                  <a:solidFill>
                    <a:srgbClr val="CC0000"/>
                  </a:solidFill>
                  <a:latin typeface="Roboto"/>
                  <a:ea typeface="Roboto"/>
                  <a:cs typeface="Roboto"/>
                  <a:sym typeface="Roboto"/>
                </a:rPr>
                <a:t>Housing</a:t>
              </a:r>
              <a:endParaRPr sz="1100">
                <a:solidFill>
                  <a:srgbClr val="CC0000"/>
                </a:solidFill>
                <a:latin typeface="Roboto"/>
                <a:ea typeface="Roboto"/>
                <a:cs typeface="Roboto"/>
                <a:sym typeface="Roboto"/>
              </a:endParaRPr>
            </a:p>
          </p:txBody>
        </p:sp>
        <p:sp>
          <p:nvSpPr>
            <p:cNvPr id="568" name="Google Shape;568;p38"/>
            <p:cNvSpPr/>
            <p:nvPr/>
          </p:nvSpPr>
          <p:spPr>
            <a:xfrm>
              <a:off x="5592550" y="1091550"/>
              <a:ext cx="174000" cy="174000"/>
            </a:xfrm>
            <a:prstGeom prst="ellipse">
              <a:avLst/>
            </a:prstGeom>
            <a:solidFill>
              <a:srgbClr val="505050"/>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solidFill>
                  <a:srgbClr val="CC0000"/>
                </a:solidFill>
              </a:endParaRPr>
            </a:p>
          </p:txBody>
        </p:sp>
      </p:grpSp>
      <p:cxnSp>
        <p:nvCxnSpPr>
          <p:cNvPr id="569" name="Google Shape;569;p38"/>
          <p:cNvCxnSpPr>
            <a:stCxn id="551" idx="3"/>
            <a:endCxn id="570" idx="2"/>
          </p:cNvCxnSpPr>
          <p:nvPr/>
        </p:nvCxnSpPr>
        <p:spPr>
          <a:xfrm flipH="1" rot="10800000">
            <a:off x="2841846" y="2813575"/>
            <a:ext cx="665400" cy="685500"/>
          </a:xfrm>
          <a:prstGeom prst="bentConnector3">
            <a:avLst>
              <a:gd fmla="val 50004" name="adj1"/>
            </a:avLst>
          </a:prstGeom>
          <a:noFill/>
          <a:ln cap="flat" cmpd="sng" w="9525">
            <a:solidFill>
              <a:srgbClr val="C2C2C2"/>
            </a:solidFill>
            <a:prstDash val="solid"/>
            <a:round/>
            <a:headEnd len="sm" w="sm" type="none"/>
            <a:tailEnd len="sm" w="sm" type="none"/>
          </a:ln>
        </p:spPr>
      </p:cxnSp>
      <p:grpSp>
        <p:nvGrpSpPr>
          <p:cNvPr id="571" name="Google Shape;571;p38"/>
          <p:cNvGrpSpPr/>
          <p:nvPr/>
        </p:nvGrpSpPr>
        <p:grpSpPr>
          <a:xfrm>
            <a:off x="3507300" y="2556475"/>
            <a:ext cx="2321700" cy="500400"/>
            <a:chOff x="5592550" y="921350"/>
            <a:chExt cx="2321700" cy="500400"/>
          </a:xfrm>
        </p:grpSpPr>
        <p:sp>
          <p:nvSpPr>
            <p:cNvPr id="572" name="Google Shape;572;p38"/>
            <p:cNvSpPr/>
            <p:nvPr/>
          </p:nvSpPr>
          <p:spPr>
            <a:xfrm>
              <a:off x="5766550" y="921350"/>
              <a:ext cx="2147700" cy="500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100">
                  <a:solidFill>
                    <a:srgbClr val="6AA84F"/>
                  </a:solidFill>
                  <a:latin typeface="Roboto"/>
                  <a:ea typeface="Roboto"/>
                  <a:cs typeface="Roboto"/>
                  <a:sym typeface="Roboto"/>
                </a:rPr>
                <a:t>Maternal Health</a:t>
              </a:r>
              <a:endParaRPr sz="1100">
                <a:solidFill>
                  <a:srgbClr val="6AA84F"/>
                </a:solidFill>
                <a:latin typeface="Roboto"/>
                <a:ea typeface="Roboto"/>
                <a:cs typeface="Roboto"/>
                <a:sym typeface="Roboto"/>
              </a:endParaRPr>
            </a:p>
          </p:txBody>
        </p:sp>
        <p:sp>
          <p:nvSpPr>
            <p:cNvPr id="570" name="Google Shape;570;p38"/>
            <p:cNvSpPr/>
            <p:nvPr/>
          </p:nvSpPr>
          <p:spPr>
            <a:xfrm>
              <a:off x="5592550" y="1091550"/>
              <a:ext cx="174000" cy="174000"/>
            </a:xfrm>
            <a:prstGeom prst="ellipse">
              <a:avLst/>
            </a:prstGeom>
            <a:solidFill>
              <a:srgbClr val="505050"/>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solidFill>
                  <a:srgbClr val="6AA84F"/>
                </a:solidFill>
              </a:endParaRPr>
            </a:p>
          </p:txBody>
        </p:sp>
      </p:grpSp>
      <p:grpSp>
        <p:nvGrpSpPr>
          <p:cNvPr id="573" name="Google Shape;573;p38"/>
          <p:cNvGrpSpPr/>
          <p:nvPr/>
        </p:nvGrpSpPr>
        <p:grpSpPr>
          <a:xfrm>
            <a:off x="3507300" y="2800100"/>
            <a:ext cx="2321700" cy="500400"/>
            <a:chOff x="5592550" y="921350"/>
            <a:chExt cx="2321700" cy="500400"/>
          </a:xfrm>
        </p:grpSpPr>
        <p:sp>
          <p:nvSpPr>
            <p:cNvPr id="574" name="Google Shape;574;p38"/>
            <p:cNvSpPr/>
            <p:nvPr/>
          </p:nvSpPr>
          <p:spPr>
            <a:xfrm>
              <a:off x="5766550" y="921350"/>
              <a:ext cx="2147700" cy="500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100">
                  <a:solidFill>
                    <a:srgbClr val="6AA84F"/>
                  </a:solidFill>
                  <a:latin typeface="Roboto"/>
                  <a:ea typeface="Roboto"/>
                  <a:cs typeface="Roboto"/>
                  <a:sym typeface="Roboto"/>
                </a:rPr>
                <a:t>Child and Adolescent Mortality</a:t>
              </a:r>
              <a:endParaRPr sz="1100">
                <a:solidFill>
                  <a:srgbClr val="6AA84F"/>
                </a:solidFill>
                <a:latin typeface="Roboto"/>
                <a:ea typeface="Roboto"/>
                <a:cs typeface="Roboto"/>
                <a:sym typeface="Roboto"/>
              </a:endParaRPr>
            </a:p>
          </p:txBody>
        </p:sp>
        <p:sp>
          <p:nvSpPr>
            <p:cNvPr id="575" name="Google Shape;575;p38"/>
            <p:cNvSpPr/>
            <p:nvPr/>
          </p:nvSpPr>
          <p:spPr>
            <a:xfrm>
              <a:off x="5592550" y="1091550"/>
              <a:ext cx="174000" cy="174000"/>
            </a:xfrm>
            <a:prstGeom prst="ellipse">
              <a:avLst/>
            </a:prstGeom>
            <a:solidFill>
              <a:srgbClr val="505050"/>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solidFill>
                  <a:srgbClr val="6AA84F"/>
                </a:solidFill>
              </a:endParaRPr>
            </a:p>
          </p:txBody>
        </p:sp>
      </p:grpSp>
      <p:grpSp>
        <p:nvGrpSpPr>
          <p:cNvPr id="576" name="Google Shape;576;p38"/>
          <p:cNvGrpSpPr/>
          <p:nvPr/>
        </p:nvGrpSpPr>
        <p:grpSpPr>
          <a:xfrm>
            <a:off x="3507300" y="3009325"/>
            <a:ext cx="2321700" cy="500400"/>
            <a:chOff x="5592550" y="921350"/>
            <a:chExt cx="2321700" cy="500400"/>
          </a:xfrm>
        </p:grpSpPr>
        <p:sp>
          <p:nvSpPr>
            <p:cNvPr id="577" name="Google Shape;577;p38"/>
            <p:cNvSpPr/>
            <p:nvPr/>
          </p:nvSpPr>
          <p:spPr>
            <a:xfrm>
              <a:off x="5766550" y="921350"/>
              <a:ext cx="2147700" cy="500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100">
                  <a:solidFill>
                    <a:srgbClr val="3C78D8"/>
                  </a:solidFill>
                  <a:latin typeface="Roboto"/>
                  <a:ea typeface="Roboto"/>
                  <a:cs typeface="Roboto"/>
                  <a:sym typeface="Roboto"/>
                </a:rPr>
                <a:t>School Attendance</a:t>
              </a:r>
              <a:endParaRPr sz="1100">
                <a:solidFill>
                  <a:srgbClr val="3C78D8"/>
                </a:solidFill>
                <a:latin typeface="Roboto"/>
                <a:ea typeface="Roboto"/>
                <a:cs typeface="Roboto"/>
                <a:sym typeface="Roboto"/>
              </a:endParaRPr>
            </a:p>
          </p:txBody>
        </p:sp>
        <p:sp>
          <p:nvSpPr>
            <p:cNvPr id="578" name="Google Shape;578;p38"/>
            <p:cNvSpPr/>
            <p:nvPr/>
          </p:nvSpPr>
          <p:spPr>
            <a:xfrm>
              <a:off x="5592550" y="1091550"/>
              <a:ext cx="174000" cy="174000"/>
            </a:xfrm>
            <a:prstGeom prst="ellipse">
              <a:avLst/>
            </a:prstGeom>
            <a:solidFill>
              <a:srgbClr val="505050"/>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solidFill>
                  <a:srgbClr val="3C78D8"/>
                </a:solidFill>
              </a:endParaRPr>
            </a:p>
          </p:txBody>
        </p:sp>
      </p:grpSp>
      <p:grpSp>
        <p:nvGrpSpPr>
          <p:cNvPr id="579" name="Google Shape;579;p38"/>
          <p:cNvGrpSpPr/>
          <p:nvPr/>
        </p:nvGrpSpPr>
        <p:grpSpPr>
          <a:xfrm>
            <a:off x="3507300" y="3241725"/>
            <a:ext cx="2321700" cy="500400"/>
            <a:chOff x="5592550" y="921350"/>
            <a:chExt cx="2321700" cy="500400"/>
          </a:xfrm>
        </p:grpSpPr>
        <p:sp>
          <p:nvSpPr>
            <p:cNvPr id="580" name="Google Shape;580;p38"/>
            <p:cNvSpPr/>
            <p:nvPr/>
          </p:nvSpPr>
          <p:spPr>
            <a:xfrm>
              <a:off x="5766550" y="921350"/>
              <a:ext cx="2147700" cy="500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100">
                  <a:solidFill>
                    <a:srgbClr val="CC0000"/>
                  </a:solidFill>
                  <a:latin typeface="Roboto"/>
                  <a:ea typeface="Roboto"/>
                  <a:cs typeface="Roboto"/>
                  <a:sym typeface="Roboto"/>
                </a:rPr>
                <a:t>Drinking Water</a:t>
              </a:r>
              <a:endParaRPr sz="1100">
                <a:solidFill>
                  <a:srgbClr val="CC0000"/>
                </a:solidFill>
                <a:latin typeface="Roboto"/>
                <a:ea typeface="Roboto"/>
                <a:cs typeface="Roboto"/>
                <a:sym typeface="Roboto"/>
              </a:endParaRPr>
            </a:p>
          </p:txBody>
        </p:sp>
        <p:sp>
          <p:nvSpPr>
            <p:cNvPr id="581" name="Google Shape;581;p38"/>
            <p:cNvSpPr/>
            <p:nvPr/>
          </p:nvSpPr>
          <p:spPr>
            <a:xfrm>
              <a:off x="5592550" y="1091550"/>
              <a:ext cx="174000" cy="174000"/>
            </a:xfrm>
            <a:prstGeom prst="ellipse">
              <a:avLst/>
            </a:prstGeom>
            <a:solidFill>
              <a:srgbClr val="505050"/>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solidFill>
                  <a:srgbClr val="CC0000"/>
                </a:solidFill>
              </a:endParaRPr>
            </a:p>
          </p:txBody>
        </p:sp>
      </p:grpSp>
      <p:grpSp>
        <p:nvGrpSpPr>
          <p:cNvPr id="582" name="Google Shape;582;p38"/>
          <p:cNvGrpSpPr/>
          <p:nvPr/>
        </p:nvGrpSpPr>
        <p:grpSpPr>
          <a:xfrm>
            <a:off x="3507300" y="3473675"/>
            <a:ext cx="2321700" cy="500400"/>
            <a:chOff x="5592550" y="921350"/>
            <a:chExt cx="2321700" cy="500400"/>
          </a:xfrm>
        </p:grpSpPr>
        <p:sp>
          <p:nvSpPr>
            <p:cNvPr id="583" name="Google Shape;583;p38"/>
            <p:cNvSpPr/>
            <p:nvPr/>
          </p:nvSpPr>
          <p:spPr>
            <a:xfrm>
              <a:off x="5766550" y="921350"/>
              <a:ext cx="2147700" cy="500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100">
                  <a:solidFill>
                    <a:srgbClr val="CC0000"/>
                  </a:solidFill>
                  <a:latin typeface="Roboto"/>
                  <a:ea typeface="Roboto"/>
                  <a:cs typeface="Roboto"/>
                  <a:sym typeface="Roboto"/>
                </a:rPr>
                <a:t>Electricity</a:t>
              </a:r>
              <a:endParaRPr sz="1100">
                <a:solidFill>
                  <a:srgbClr val="CC0000"/>
                </a:solidFill>
                <a:latin typeface="Roboto"/>
                <a:ea typeface="Roboto"/>
                <a:cs typeface="Roboto"/>
                <a:sym typeface="Roboto"/>
              </a:endParaRPr>
            </a:p>
          </p:txBody>
        </p:sp>
        <p:sp>
          <p:nvSpPr>
            <p:cNvPr id="584" name="Google Shape;584;p38"/>
            <p:cNvSpPr/>
            <p:nvPr/>
          </p:nvSpPr>
          <p:spPr>
            <a:xfrm>
              <a:off x="5592550" y="1091550"/>
              <a:ext cx="174000" cy="174000"/>
            </a:xfrm>
            <a:prstGeom prst="ellipse">
              <a:avLst/>
            </a:prstGeom>
            <a:solidFill>
              <a:srgbClr val="505050"/>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solidFill>
                  <a:srgbClr val="CC0000"/>
                </a:solidFill>
              </a:endParaRPr>
            </a:p>
          </p:txBody>
        </p:sp>
      </p:grpSp>
      <p:grpSp>
        <p:nvGrpSpPr>
          <p:cNvPr id="585" name="Google Shape;585;p38"/>
          <p:cNvGrpSpPr/>
          <p:nvPr/>
        </p:nvGrpSpPr>
        <p:grpSpPr>
          <a:xfrm>
            <a:off x="3507300" y="3706075"/>
            <a:ext cx="2321700" cy="500400"/>
            <a:chOff x="5592550" y="921350"/>
            <a:chExt cx="2321700" cy="500400"/>
          </a:xfrm>
        </p:grpSpPr>
        <p:sp>
          <p:nvSpPr>
            <p:cNvPr id="586" name="Google Shape;586;p38"/>
            <p:cNvSpPr/>
            <p:nvPr/>
          </p:nvSpPr>
          <p:spPr>
            <a:xfrm>
              <a:off x="5766550" y="921350"/>
              <a:ext cx="2147700" cy="500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100">
                  <a:solidFill>
                    <a:srgbClr val="CC0000"/>
                  </a:solidFill>
                  <a:latin typeface="Roboto"/>
                  <a:ea typeface="Roboto"/>
                  <a:cs typeface="Roboto"/>
                  <a:sym typeface="Roboto"/>
                </a:rPr>
                <a:t>Assets</a:t>
              </a:r>
              <a:endParaRPr sz="1100">
                <a:solidFill>
                  <a:srgbClr val="CC0000"/>
                </a:solidFill>
                <a:latin typeface="Roboto"/>
                <a:ea typeface="Roboto"/>
                <a:cs typeface="Roboto"/>
                <a:sym typeface="Roboto"/>
              </a:endParaRPr>
            </a:p>
          </p:txBody>
        </p:sp>
        <p:sp>
          <p:nvSpPr>
            <p:cNvPr id="587" name="Google Shape;587;p38"/>
            <p:cNvSpPr/>
            <p:nvPr/>
          </p:nvSpPr>
          <p:spPr>
            <a:xfrm>
              <a:off x="5592550" y="1091550"/>
              <a:ext cx="174000" cy="174000"/>
            </a:xfrm>
            <a:prstGeom prst="ellipse">
              <a:avLst/>
            </a:prstGeom>
            <a:solidFill>
              <a:srgbClr val="505050"/>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solidFill>
                  <a:srgbClr val="CC0000"/>
                </a:solidFill>
              </a:endParaRPr>
            </a:p>
          </p:txBody>
        </p:sp>
      </p:grpSp>
      <p:cxnSp>
        <p:nvCxnSpPr>
          <p:cNvPr id="588" name="Google Shape;588;p38"/>
          <p:cNvCxnSpPr>
            <a:stCxn id="575" idx="2"/>
            <a:endCxn id="551" idx="3"/>
          </p:cNvCxnSpPr>
          <p:nvPr/>
        </p:nvCxnSpPr>
        <p:spPr>
          <a:xfrm flipH="1">
            <a:off x="2841900" y="3057300"/>
            <a:ext cx="665400" cy="441900"/>
          </a:xfrm>
          <a:prstGeom prst="bentConnector3">
            <a:avLst>
              <a:gd fmla="val 50004" name="adj1"/>
            </a:avLst>
          </a:prstGeom>
          <a:noFill/>
          <a:ln cap="flat" cmpd="sng" w="9525">
            <a:solidFill>
              <a:srgbClr val="C2C2C2"/>
            </a:solidFill>
            <a:prstDash val="solid"/>
            <a:round/>
            <a:headEnd len="med" w="med" type="none"/>
            <a:tailEnd len="med" w="med" type="none"/>
          </a:ln>
        </p:spPr>
      </p:cxnSp>
      <p:cxnSp>
        <p:nvCxnSpPr>
          <p:cNvPr id="589" name="Google Shape;589;p38"/>
          <p:cNvCxnSpPr>
            <a:stCxn id="578" idx="2"/>
            <a:endCxn id="551" idx="3"/>
          </p:cNvCxnSpPr>
          <p:nvPr/>
        </p:nvCxnSpPr>
        <p:spPr>
          <a:xfrm flipH="1">
            <a:off x="2841900" y="3266525"/>
            <a:ext cx="665400" cy="232500"/>
          </a:xfrm>
          <a:prstGeom prst="bentConnector3">
            <a:avLst>
              <a:gd fmla="val 50004" name="adj1"/>
            </a:avLst>
          </a:prstGeom>
          <a:noFill/>
          <a:ln cap="flat" cmpd="sng" w="9525">
            <a:solidFill>
              <a:srgbClr val="C2C2C2"/>
            </a:solidFill>
            <a:prstDash val="solid"/>
            <a:round/>
            <a:headEnd len="med" w="med" type="none"/>
            <a:tailEnd len="med" w="med" type="none"/>
          </a:ln>
        </p:spPr>
      </p:cxnSp>
      <p:cxnSp>
        <p:nvCxnSpPr>
          <p:cNvPr id="590" name="Google Shape;590;p38"/>
          <p:cNvCxnSpPr>
            <a:stCxn id="581" idx="2"/>
            <a:endCxn id="551" idx="3"/>
          </p:cNvCxnSpPr>
          <p:nvPr/>
        </p:nvCxnSpPr>
        <p:spPr>
          <a:xfrm flipH="1">
            <a:off x="2841900" y="3498925"/>
            <a:ext cx="665400" cy="600"/>
          </a:xfrm>
          <a:prstGeom prst="bentConnector3">
            <a:avLst>
              <a:gd fmla="val 50004" name="adj1"/>
            </a:avLst>
          </a:prstGeom>
          <a:noFill/>
          <a:ln cap="flat" cmpd="sng" w="9525">
            <a:solidFill>
              <a:srgbClr val="C2C2C2"/>
            </a:solidFill>
            <a:prstDash val="solid"/>
            <a:round/>
            <a:headEnd len="med" w="med" type="none"/>
            <a:tailEnd len="med" w="med" type="none"/>
          </a:ln>
        </p:spPr>
      </p:cxnSp>
      <p:cxnSp>
        <p:nvCxnSpPr>
          <p:cNvPr id="591" name="Google Shape;591;p38"/>
          <p:cNvCxnSpPr>
            <a:stCxn id="584" idx="2"/>
            <a:endCxn id="551" idx="3"/>
          </p:cNvCxnSpPr>
          <p:nvPr/>
        </p:nvCxnSpPr>
        <p:spPr>
          <a:xfrm rot="10800000">
            <a:off x="2841900" y="3498975"/>
            <a:ext cx="665400" cy="231900"/>
          </a:xfrm>
          <a:prstGeom prst="bentConnector3">
            <a:avLst>
              <a:gd fmla="val 50004" name="adj1"/>
            </a:avLst>
          </a:prstGeom>
          <a:noFill/>
          <a:ln cap="flat" cmpd="sng" w="9525">
            <a:solidFill>
              <a:srgbClr val="C2C2C2"/>
            </a:solidFill>
            <a:prstDash val="solid"/>
            <a:round/>
            <a:headEnd len="med" w="med" type="none"/>
            <a:tailEnd len="med" w="med" type="none"/>
          </a:ln>
        </p:spPr>
      </p:cxnSp>
      <p:cxnSp>
        <p:nvCxnSpPr>
          <p:cNvPr id="592" name="Google Shape;592;p38"/>
          <p:cNvCxnSpPr>
            <a:stCxn id="587" idx="2"/>
            <a:endCxn id="551" idx="3"/>
          </p:cNvCxnSpPr>
          <p:nvPr/>
        </p:nvCxnSpPr>
        <p:spPr>
          <a:xfrm rot="10800000">
            <a:off x="2841900" y="3499175"/>
            <a:ext cx="665400" cy="464100"/>
          </a:xfrm>
          <a:prstGeom prst="bentConnector3">
            <a:avLst>
              <a:gd fmla="val 50004" name="adj1"/>
            </a:avLst>
          </a:prstGeom>
          <a:noFill/>
          <a:ln cap="flat" cmpd="sng" w="9525">
            <a:solidFill>
              <a:srgbClr val="C2C2C2"/>
            </a:solidFill>
            <a:prstDash val="solid"/>
            <a:round/>
            <a:headEnd len="med" w="med" type="none"/>
            <a:tailEnd len="med" w="med" type="none"/>
          </a:ln>
        </p:spPr>
      </p:cxnSp>
      <p:cxnSp>
        <p:nvCxnSpPr>
          <p:cNvPr id="593" name="Google Shape;593;p38"/>
          <p:cNvCxnSpPr>
            <a:stCxn id="559" idx="2"/>
            <a:endCxn id="546" idx="3"/>
          </p:cNvCxnSpPr>
          <p:nvPr/>
        </p:nvCxnSpPr>
        <p:spPr>
          <a:xfrm flipH="1">
            <a:off x="2841800" y="1498225"/>
            <a:ext cx="672300" cy="228300"/>
          </a:xfrm>
          <a:prstGeom prst="bentConnector3">
            <a:avLst>
              <a:gd fmla="val 49993" name="adj1"/>
            </a:avLst>
          </a:prstGeom>
          <a:noFill/>
          <a:ln cap="flat" cmpd="sng" w="9525">
            <a:solidFill>
              <a:srgbClr val="C2C2C2"/>
            </a:solidFill>
            <a:prstDash val="solid"/>
            <a:round/>
            <a:headEnd len="med" w="med" type="none"/>
            <a:tailEnd len="med" w="med" type="none"/>
          </a:ln>
        </p:spPr>
      </p:cxnSp>
      <p:cxnSp>
        <p:nvCxnSpPr>
          <p:cNvPr id="594" name="Google Shape;594;p38"/>
          <p:cNvCxnSpPr>
            <a:stCxn id="562" idx="2"/>
            <a:endCxn id="546" idx="3"/>
          </p:cNvCxnSpPr>
          <p:nvPr/>
        </p:nvCxnSpPr>
        <p:spPr>
          <a:xfrm rot="10800000">
            <a:off x="2841800" y="1726650"/>
            <a:ext cx="672300" cy="1200"/>
          </a:xfrm>
          <a:prstGeom prst="bentConnector3">
            <a:avLst>
              <a:gd fmla="val 49993" name="adj1"/>
            </a:avLst>
          </a:prstGeom>
          <a:noFill/>
          <a:ln cap="flat" cmpd="sng" w="9525">
            <a:solidFill>
              <a:srgbClr val="C2C2C2"/>
            </a:solidFill>
            <a:prstDash val="solid"/>
            <a:round/>
            <a:headEnd len="med" w="med" type="none"/>
            <a:tailEnd len="med" w="med" type="none"/>
          </a:ln>
        </p:spPr>
      </p:cxnSp>
      <p:cxnSp>
        <p:nvCxnSpPr>
          <p:cNvPr id="595" name="Google Shape;595;p38"/>
          <p:cNvCxnSpPr>
            <a:stCxn id="565" idx="2"/>
            <a:endCxn id="546" idx="3"/>
          </p:cNvCxnSpPr>
          <p:nvPr/>
        </p:nvCxnSpPr>
        <p:spPr>
          <a:xfrm rot="10800000">
            <a:off x="2841800" y="1726550"/>
            <a:ext cx="672300" cy="233700"/>
          </a:xfrm>
          <a:prstGeom prst="bentConnector3">
            <a:avLst>
              <a:gd fmla="val 49993" name="adj1"/>
            </a:avLst>
          </a:prstGeom>
          <a:noFill/>
          <a:ln cap="flat" cmpd="sng" w="9525">
            <a:solidFill>
              <a:srgbClr val="C2C2C2"/>
            </a:solidFill>
            <a:prstDash val="solid"/>
            <a:round/>
            <a:headEnd len="med" w="med" type="none"/>
            <a:tailEnd len="med" w="med" type="none"/>
          </a:ln>
        </p:spPr>
      </p:cxnSp>
      <p:cxnSp>
        <p:nvCxnSpPr>
          <p:cNvPr id="596" name="Google Shape;596;p38"/>
          <p:cNvCxnSpPr>
            <a:stCxn id="568" idx="2"/>
            <a:endCxn id="546" idx="3"/>
          </p:cNvCxnSpPr>
          <p:nvPr/>
        </p:nvCxnSpPr>
        <p:spPr>
          <a:xfrm rot="10800000">
            <a:off x="2841800" y="1726600"/>
            <a:ext cx="672300" cy="465600"/>
          </a:xfrm>
          <a:prstGeom prst="bentConnector3">
            <a:avLst>
              <a:gd fmla="val 49993" name="adj1"/>
            </a:avLst>
          </a:prstGeom>
          <a:noFill/>
          <a:ln cap="flat" cmpd="sng" w="9525">
            <a:solidFill>
              <a:srgbClr val="C2C2C2"/>
            </a:solidFill>
            <a:prstDash val="solid"/>
            <a:round/>
            <a:headEnd len="med" w="med" type="none"/>
            <a:tailEnd len="med" w="med" type="none"/>
          </a:ln>
        </p:spPr>
      </p:cxnSp>
      <p:grpSp>
        <p:nvGrpSpPr>
          <p:cNvPr id="597" name="Google Shape;597;p38"/>
          <p:cNvGrpSpPr/>
          <p:nvPr/>
        </p:nvGrpSpPr>
        <p:grpSpPr>
          <a:xfrm>
            <a:off x="3507300" y="3926975"/>
            <a:ext cx="2321700" cy="500400"/>
            <a:chOff x="5592550" y="921350"/>
            <a:chExt cx="2321700" cy="500400"/>
          </a:xfrm>
        </p:grpSpPr>
        <p:sp>
          <p:nvSpPr>
            <p:cNvPr id="598" name="Google Shape;598;p38"/>
            <p:cNvSpPr/>
            <p:nvPr/>
          </p:nvSpPr>
          <p:spPr>
            <a:xfrm>
              <a:off x="5766550" y="921350"/>
              <a:ext cx="2147700" cy="500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100">
                  <a:solidFill>
                    <a:srgbClr val="CC0000"/>
                  </a:solidFill>
                  <a:latin typeface="Roboto"/>
                  <a:ea typeface="Roboto"/>
                  <a:cs typeface="Roboto"/>
                  <a:sym typeface="Roboto"/>
                </a:rPr>
                <a:t>Bank Account</a:t>
              </a:r>
              <a:endParaRPr sz="1100">
                <a:solidFill>
                  <a:srgbClr val="CC0000"/>
                </a:solidFill>
                <a:latin typeface="Roboto"/>
                <a:ea typeface="Roboto"/>
                <a:cs typeface="Roboto"/>
                <a:sym typeface="Roboto"/>
              </a:endParaRPr>
            </a:p>
          </p:txBody>
        </p:sp>
        <p:sp>
          <p:nvSpPr>
            <p:cNvPr id="599" name="Google Shape;599;p38"/>
            <p:cNvSpPr/>
            <p:nvPr/>
          </p:nvSpPr>
          <p:spPr>
            <a:xfrm>
              <a:off x="5592550" y="1091550"/>
              <a:ext cx="174000" cy="174000"/>
            </a:xfrm>
            <a:prstGeom prst="ellipse">
              <a:avLst/>
            </a:prstGeom>
            <a:solidFill>
              <a:srgbClr val="505050"/>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solidFill>
                  <a:srgbClr val="CC0000"/>
                </a:solidFill>
              </a:endParaRPr>
            </a:p>
          </p:txBody>
        </p:sp>
      </p:grpSp>
      <p:cxnSp>
        <p:nvCxnSpPr>
          <p:cNvPr id="600" name="Google Shape;600;p38"/>
          <p:cNvCxnSpPr>
            <a:stCxn id="599" idx="2"/>
            <a:endCxn id="551" idx="3"/>
          </p:cNvCxnSpPr>
          <p:nvPr/>
        </p:nvCxnSpPr>
        <p:spPr>
          <a:xfrm rot="10800000">
            <a:off x="2841900" y="3498975"/>
            <a:ext cx="665400" cy="685200"/>
          </a:xfrm>
          <a:prstGeom prst="bentConnector3">
            <a:avLst>
              <a:gd fmla="val 50004" name="adj1"/>
            </a:avLst>
          </a:prstGeom>
          <a:noFill/>
          <a:ln cap="flat" cmpd="sng" w="9525">
            <a:solidFill>
              <a:srgbClr val="C2C2C2"/>
            </a:solidFill>
            <a:prstDash val="solid"/>
            <a:round/>
            <a:headEnd len="med" w="med" type="none"/>
            <a:tailEnd len="med" w="med" type="none"/>
          </a:ln>
        </p:spPr>
      </p:cxnSp>
      <p:grpSp>
        <p:nvGrpSpPr>
          <p:cNvPr id="601" name="Google Shape;601;p38"/>
          <p:cNvGrpSpPr/>
          <p:nvPr/>
        </p:nvGrpSpPr>
        <p:grpSpPr>
          <a:xfrm>
            <a:off x="7816803" y="2503000"/>
            <a:ext cx="1195797" cy="319200"/>
            <a:chOff x="1568575" y="2412150"/>
            <a:chExt cx="1195797" cy="319200"/>
          </a:xfrm>
        </p:grpSpPr>
        <p:sp>
          <p:nvSpPr>
            <p:cNvPr id="602" name="Google Shape;602;p38"/>
            <p:cNvSpPr/>
            <p:nvPr/>
          </p:nvSpPr>
          <p:spPr>
            <a:xfrm>
              <a:off x="1742572" y="2412150"/>
              <a:ext cx="10218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3D3D3D"/>
                  </a:solidFill>
                  <a:latin typeface="Roboto"/>
                  <a:ea typeface="Roboto"/>
                  <a:cs typeface="Roboto"/>
                  <a:sym typeface="Roboto"/>
                </a:rPr>
                <a:t>South 24 Parganas</a:t>
              </a:r>
              <a:endParaRPr sz="1100">
                <a:solidFill>
                  <a:srgbClr val="3D3D3D"/>
                </a:solidFill>
                <a:latin typeface="Roboto"/>
                <a:ea typeface="Roboto"/>
                <a:cs typeface="Roboto"/>
                <a:sym typeface="Roboto"/>
              </a:endParaRPr>
            </a:p>
            <a:p>
              <a:pPr indent="0" lvl="0" marL="0" rtl="0" algn="l">
                <a:spcBef>
                  <a:spcPts val="0"/>
                </a:spcBef>
                <a:spcAft>
                  <a:spcPts val="0"/>
                </a:spcAft>
                <a:buNone/>
              </a:pPr>
              <a:r>
                <a:rPr lang="en" sz="1100">
                  <a:solidFill>
                    <a:srgbClr val="3D3D3D"/>
                  </a:solidFill>
                  <a:latin typeface="Roboto"/>
                  <a:ea typeface="Roboto"/>
                  <a:cs typeface="Roboto"/>
                  <a:sym typeface="Roboto"/>
                </a:rPr>
                <a:t>Urban/Rural</a:t>
              </a:r>
              <a:endParaRPr sz="1100">
                <a:solidFill>
                  <a:srgbClr val="3D3D3D"/>
                </a:solidFill>
                <a:latin typeface="Roboto"/>
                <a:ea typeface="Roboto"/>
                <a:cs typeface="Roboto"/>
                <a:sym typeface="Roboto"/>
              </a:endParaRPr>
            </a:p>
          </p:txBody>
        </p:sp>
        <p:sp>
          <p:nvSpPr>
            <p:cNvPr id="603" name="Google Shape;603;p38"/>
            <p:cNvSpPr/>
            <p:nvPr/>
          </p:nvSpPr>
          <p:spPr>
            <a:xfrm>
              <a:off x="1568575" y="2484750"/>
              <a:ext cx="174000" cy="174000"/>
            </a:xfrm>
            <a:prstGeom prst="ellipse">
              <a:avLst/>
            </a:prstGeom>
            <a:solidFill>
              <a:srgbClr val="2F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 name="Google Shape;604;p38"/>
          <p:cNvGrpSpPr/>
          <p:nvPr/>
        </p:nvGrpSpPr>
        <p:grpSpPr>
          <a:xfrm>
            <a:off x="6501100" y="1561250"/>
            <a:ext cx="1021703" cy="319200"/>
            <a:chOff x="1742572" y="2412150"/>
            <a:chExt cx="1021703" cy="319200"/>
          </a:xfrm>
        </p:grpSpPr>
        <p:sp>
          <p:nvSpPr>
            <p:cNvPr id="605" name="Google Shape;605;p38"/>
            <p:cNvSpPr/>
            <p:nvPr/>
          </p:nvSpPr>
          <p:spPr>
            <a:xfrm>
              <a:off x="1742572" y="2412150"/>
              <a:ext cx="8415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100">
                  <a:solidFill>
                    <a:srgbClr val="3D3D3D"/>
                  </a:solidFill>
                  <a:latin typeface="Roboto"/>
                  <a:ea typeface="Roboto"/>
                  <a:cs typeface="Roboto"/>
                  <a:sym typeface="Roboto"/>
                </a:rPr>
                <a:t>Good Indicators</a:t>
              </a:r>
              <a:endParaRPr sz="1100">
                <a:solidFill>
                  <a:srgbClr val="3D3D3D"/>
                </a:solidFill>
                <a:latin typeface="Roboto"/>
                <a:ea typeface="Roboto"/>
                <a:cs typeface="Roboto"/>
                <a:sym typeface="Roboto"/>
              </a:endParaRPr>
            </a:p>
          </p:txBody>
        </p:sp>
        <p:sp>
          <p:nvSpPr>
            <p:cNvPr id="606" name="Google Shape;606;p38"/>
            <p:cNvSpPr/>
            <p:nvPr/>
          </p:nvSpPr>
          <p:spPr>
            <a:xfrm>
              <a:off x="2590275" y="2484750"/>
              <a:ext cx="174000" cy="174000"/>
            </a:xfrm>
            <a:prstGeom prst="ellipse">
              <a:avLst/>
            </a:prstGeom>
            <a:solidFill>
              <a:srgbClr val="2F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 name="Google Shape;607;p38"/>
          <p:cNvGrpSpPr/>
          <p:nvPr/>
        </p:nvGrpSpPr>
        <p:grpSpPr>
          <a:xfrm>
            <a:off x="6501100" y="3332325"/>
            <a:ext cx="1021703" cy="319200"/>
            <a:chOff x="1742572" y="2412150"/>
            <a:chExt cx="1021703" cy="319200"/>
          </a:xfrm>
        </p:grpSpPr>
        <p:sp>
          <p:nvSpPr>
            <p:cNvPr id="608" name="Google Shape;608;p38"/>
            <p:cNvSpPr/>
            <p:nvPr/>
          </p:nvSpPr>
          <p:spPr>
            <a:xfrm>
              <a:off x="1742572" y="2412150"/>
              <a:ext cx="8415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100">
                  <a:solidFill>
                    <a:srgbClr val="3D3D3D"/>
                  </a:solidFill>
                  <a:latin typeface="Roboto"/>
                  <a:ea typeface="Roboto"/>
                  <a:cs typeface="Roboto"/>
                  <a:sym typeface="Roboto"/>
                </a:rPr>
                <a:t>Bad</a:t>
              </a:r>
              <a:r>
                <a:rPr lang="en" sz="1100">
                  <a:solidFill>
                    <a:srgbClr val="3D3D3D"/>
                  </a:solidFill>
                  <a:latin typeface="Roboto"/>
                  <a:ea typeface="Roboto"/>
                  <a:cs typeface="Roboto"/>
                  <a:sym typeface="Roboto"/>
                </a:rPr>
                <a:t> Indicators</a:t>
              </a:r>
              <a:endParaRPr sz="1100">
                <a:solidFill>
                  <a:srgbClr val="3D3D3D"/>
                </a:solidFill>
                <a:latin typeface="Roboto"/>
                <a:ea typeface="Roboto"/>
                <a:cs typeface="Roboto"/>
                <a:sym typeface="Roboto"/>
              </a:endParaRPr>
            </a:p>
          </p:txBody>
        </p:sp>
        <p:sp>
          <p:nvSpPr>
            <p:cNvPr id="609" name="Google Shape;609;p38"/>
            <p:cNvSpPr/>
            <p:nvPr/>
          </p:nvSpPr>
          <p:spPr>
            <a:xfrm>
              <a:off x="2590275" y="2484750"/>
              <a:ext cx="174000" cy="174000"/>
            </a:xfrm>
            <a:prstGeom prst="ellipse">
              <a:avLst/>
            </a:prstGeom>
            <a:solidFill>
              <a:srgbClr val="2F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10" name="Google Shape;610;p38"/>
          <p:cNvCxnSpPr>
            <a:stCxn id="603" idx="2"/>
            <a:endCxn id="606" idx="6"/>
          </p:cNvCxnSpPr>
          <p:nvPr/>
        </p:nvCxnSpPr>
        <p:spPr>
          <a:xfrm rot="10800000">
            <a:off x="7522803" y="1720900"/>
            <a:ext cx="294000" cy="941700"/>
          </a:xfrm>
          <a:prstGeom prst="bentConnector3">
            <a:avLst>
              <a:gd fmla="val 50000" name="adj1"/>
            </a:avLst>
          </a:prstGeom>
          <a:noFill/>
          <a:ln cap="flat" cmpd="sng" w="9525">
            <a:solidFill>
              <a:srgbClr val="C2C2C2"/>
            </a:solidFill>
            <a:prstDash val="solid"/>
            <a:round/>
            <a:headEnd len="med" w="med" type="none"/>
            <a:tailEnd len="med" w="med" type="none"/>
          </a:ln>
        </p:spPr>
      </p:cxnSp>
      <p:cxnSp>
        <p:nvCxnSpPr>
          <p:cNvPr id="611" name="Google Shape;611;p38"/>
          <p:cNvCxnSpPr>
            <a:stCxn id="609" idx="6"/>
            <a:endCxn id="603" idx="2"/>
          </p:cNvCxnSpPr>
          <p:nvPr/>
        </p:nvCxnSpPr>
        <p:spPr>
          <a:xfrm flipH="1" rot="10800000">
            <a:off x="7522803" y="2662725"/>
            <a:ext cx="294000" cy="829200"/>
          </a:xfrm>
          <a:prstGeom prst="bentConnector3">
            <a:avLst>
              <a:gd fmla="val 50000" name="adj1"/>
            </a:avLst>
          </a:prstGeom>
          <a:noFill/>
          <a:ln cap="flat" cmpd="sng" w="9525">
            <a:solidFill>
              <a:srgbClr val="C2C2C2"/>
            </a:solidFill>
            <a:prstDash val="solid"/>
            <a:round/>
            <a:headEnd len="med" w="med" type="none"/>
            <a:tailEnd len="med" w="med" type="none"/>
          </a:ln>
        </p:spPr>
      </p:cxnSp>
      <p:cxnSp>
        <p:nvCxnSpPr>
          <p:cNvPr id="612" name="Google Shape;612;p38"/>
          <p:cNvCxnSpPr>
            <a:stCxn id="605" idx="1"/>
            <a:endCxn id="549" idx="3"/>
          </p:cNvCxnSpPr>
          <p:nvPr/>
        </p:nvCxnSpPr>
        <p:spPr>
          <a:xfrm rot="10800000">
            <a:off x="5828800" y="1268150"/>
            <a:ext cx="672300" cy="452700"/>
          </a:xfrm>
          <a:prstGeom prst="bentConnector3">
            <a:avLst>
              <a:gd fmla="val 49989" name="adj1"/>
            </a:avLst>
          </a:prstGeom>
          <a:noFill/>
          <a:ln cap="flat" cmpd="sng" w="9525">
            <a:solidFill>
              <a:srgbClr val="C2C2C2"/>
            </a:solidFill>
            <a:prstDash val="solid"/>
            <a:round/>
            <a:headEnd len="med" w="med" type="none"/>
            <a:tailEnd len="med" w="med" type="none"/>
          </a:ln>
        </p:spPr>
      </p:cxnSp>
      <p:cxnSp>
        <p:nvCxnSpPr>
          <p:cNvPr id="613" name="Google Shape;613;p38"/>
          <p:cNvCxnSpPr>
            <a:stCxn id="605" idx="1"/>
            <a:endCxn id="558" idx="3"/>
          </p:cNvCxnSpPr>
          <p:nvPr/>
        </p:nvCxnSpPr>
        <p:spPr>
          <a:xfrm rot="10800000">
            <a:off x="5828800" y="1491350"/>
            <a:ext cx="672300" cy="229500"/>
          </a:xfrm>
          <a:prstGeom prst="bentConnector3">
            <a:avLst>
              <a:gd fmla="val 49993" name="adj1"/>
            </a:avLst>
          </a:prstGeom>
          <a:noFill/>
          <a:ln cap="flat" cmpd="sng" w="9525">
            <a:solidFill>
              <a:srgbClr val="C2C2C2"/>
            </a:solidFill>
            <a:prstDash val="solid"/>
            <a:round/>
            <a:headEnd len="med" w="med" type="none"/>
            <a:tailEnd len="med" w="med" type="none"/>
          </a:ln>
        </p:spPr>
      </p:cxnSp>
      <p:cxnSp>
        <p:nvCxnSpPr>
          <p:cNvPr id="614" name="Google Shape;614;p38"/>
          <p:cNvCxnSpPr>
            <a:stCxn id="605" idx="1"/>
            <a:endCxn id="561" idx="3"/>
          </p:cNvCxnSpPr>
          <p:nvPr/>
        </p:nvCxnSpPr>
        <p:spPr>
          <a:xfrm flipH="1">
            <a:off x="5828800" y="1720850"/>
            <a:ext cx="672300" cy="600"/>
          </a:xfrm>
          <a:prstGeom prst="bentConnector3">
            <a:avLst>
              <a:gd fmla="val 49993" name="adj1"/>
            </a:avLst>
          </a:prstGeom>
          <a:noFill/>
          <a:ln cap="flat" cmpd="sng" w="9525">
            <a:solidFill>
              <a:srgbClr val="C2C2C2"/>
            </a:solidFill>
            <a:prstDash val="solid"/>
            <a:round/>
            <a:headEnd len="med" w="med" type="none"/>
            <a:tailEnd len="med" w="med" type="none"/>
          </a:ln>
        </p:spPr>
      </p:cxnSp>
      <p:cxnSp>
        <p:nvCxnSpPr>
          <p:cNvPr id="615" name="Google Shape;615;p38"/>
          <p:cNvCxnSpPr>
            <a:stCxn id="605" idx="1"/>
            <a:endCxn id="564" idx="3"/>
          </p:cNvCxnSpPr>
          <p:nvPr/>
        </p:nvCxnSpPr>
        <p:spPr>
          <a:xfrm flipH="1">
            <a:off x="5828800" y="1720850"/>
            <a:ext cx="672300" cy="232500"/>
          </a:xfrm>
          <a:prstGeom prst="bentConnector3">
            <a:avLst>
              <a:gd fmla="val 49993" name="adj1"/>
            </a:avLst>
          </a:prstGeom>
          <a:noFill/>
          <a:ln cap="flat" cmpd="sng" w="9525">
            <a:solidFill>
              <a:srgbClr val="C2C2C2"/>
            </a:solidFill>
            <a:prstDash val="solid"/>
            <a:round/>
            <a:headEnd len="med" w="med" type="none"/>
            <a:tailEnd len="med" w="med" type="none"/>
          </a:ln>
        </p:spPr>
      </p:cxnSp>
      <p:cxnSp>
        <p:nvCxnSpPr>
          <p:cNvPr id="616" name="Google Shape;616;p38"/>
          <p:cNvCxnSpPr>
            <a:stCxn id="605" idx="1"/>
            <a:endCxn id="567" idx="3"/>
          </p:cNvCxnSpPr>
          <p:nvPr/>
        </p:nvCxnSpPr>
        <p:spPr>
          <a:xfrm flipH="1">
            <a:off x="5828800" y="1720850"/>
            <a:ext cx="672300" cy="464400"/>
          </a:xfrm>
          <a:prstGeom prst="bentConnector3">
            <a:avLst>
              <a:gd fmla="val 49993" name="adj1"/>
            </a:avLst>
          </a:prstGeom>
          <a:noFill/>
          <a:ln cap="flat" cmpd="sng" w="9525">
            <a:solidFill>
              <a:srgbClr val="C2C2C2"/>
            </a:solidFill>
            <a:prstDash val="solid"/>
            <a:round/>
            <a:headEnd len="med" w="med" type="none"/>
            <a:tailEnd len="med" w="med" type="none"/>
          </a:ln>
        </p:spPr>
      </p:cxnSp>
      <p:cxnSp>
        <p:nvCxnSpPr>
          <p:cNvPr id="617" name="Google Shape;617;p38"/>
          <p:cNvCxnSpPr>
            <a:stCxn id="605" idx="1"/>
            <a:endCxn id="572" idx="3"/>
          </p:cNvCxnSpPr>
          <p:nvPr/>
        </p:nvCxnSpPr>
        <p:spPr>
          <a:xfrm flipH="1">
            <a:off x="5829100" y="1720850"/>
            <a:ext cx="672000" cy="1085700"/>
          </a:xfrm>
          <a:prstGeom prst="bentConnector3">
            <a:avLst>
              <a:gd fmla="val 50007" name="adj1"/>
            </a:avLst>
          </a:prstGeom>
          <a:noFill/>
          <a:ln cap="flat" cmpd="sng" w="9525">
            <a:solidFill>
              <a:srgbClr val="C2C2C2"/>
            </a:solidFill>
            <a:prstDash val="solid"/>
            <a:round/>
            <a:headEnd len="med" w="med" type="none"/>
            <a:tailEnd len="med" w="med" type="none"/>
          </a:ln>
        </p:spPr>
      </p:cxnSp>
      <p:cxnSp>
        <p:nvCxnSpPr>
          <p:cNvPr id="618" name="Google Shape;618;p38"/>
          <p:cNvCxnSpPr>
            <a:stCxn id="608" idx="1"/>
            <a:endCxn id="577" idx="3"/>
          </p:cNvCxnSpPr>
          <p:nvPr/>
        </p:nvCxnSpPr>
        <p:spPr>
          <a:xfrm rot="10800000">
            <a:off x="5829100" y="3259425"/>
            <a:ext cx="672000" cy="232500"/>
          </a:xfrm>
          <a:prstGeom prst="bentConnector3">
            <a:avLst>
              <a:gd fmla="val 50007" name="adj1"/>
            </a:avLst>
          </a:prstGeom>
          <a:noFill/>
          <a:ln cap="flat" cmpd="sng" w="9525">
            <a:solidFill>
              <a:srgbClr val="C2C2C2"/>
            </a:solidFill>
            <a:prstDash val="solid"/>
            <a:round/>
            <a:headEnd len="med" w="med" type="none"/>
            <a:tailEnd len="med" w="med" type="none"/>
          </a:ln>
        </p:spPr>
      </p:cxnSp>
      <p:cxnSp>
        <p:nvCxnSpPr>
          <p:cNvPr id="619" name="Google Shape;619;p38"/>
          <p:cNvCxnSpPr>
            <a:stCxn id="608" idx="1"/>
            <a:endCxn id="580" idx="3"/>
          </p:cNvCxnSpPr>
          <p:nvPr/>
        </p:nvCxnSpPr>
        <p:spPr>
          <a:xfrm flipH="1">
            <a:off x="5829100" y="3491925"/>
            <a:ext cx="672000" cy="600"/>
          </a:xfrm>
          <a:prstGeom prst="bentConnector3">
            <a:avLst>
              <a:gd fmla="val 50007" name="adj1"/>
            </a:avLst>
          </a:prstGeom>
          <a:noFill/>
          <a:ln cap="flat" cmpd="sng" w="9525">
            <a:solidFill>
              <a:srgbClr val="C2C2C2"/>
            </a:solidFill>
            <a:prstDash val="solid"/>
            <a:round/>
            <a:headEnd len="med" w="med" type="none"/>
            <a:tailEnd len="med" w="med" type="none"/>
          </a:ln>
        </p:spPr>
      </p:cxnSp>
      <p:cxnSp>
        <p:nvCxnSpPr>
          <p:cNvPr id="620" name="Google Shape;620;p38"/>
          <p:cNvCxnSpPr>
            <a:stCxn id="608" idx="1"/>
            <a:endCxn id="583" idx="3"/>
          </p:cNvCxnSpPr>
          <p:nvPr/>
        </p:nvCxnSpPr>
        <p:spPr>
          <a:xfrm flipH="1">
            <a:off x="5829100" y="3491925"/>
            <a:ext cx="672000" cy="231900"/>
          </a:xfrm>
          <a:prstGeom prst="bentConnector3">
            <a:avLst>
              <a:gd fmla="val 50007" name="adj1"/>
            </a:avLst>
          </a:prstGeom>
          <a:noFill/>
          <a:ln cap="flat" cmpd="sng" w="9525">
            <a:solidFill>
              <a:srgbClr val="C2C2C2"/>
            </a:solidFill>
            <a:prstDash val="solid"/>
            <a:round/>
            <a:headEnd len="med" w="med" type="none"/>
            <a:tailEnd len="med" w="med" type="none"/>
          </a:ln>
        </p:spPr>
      </p:cxnSp>
      <p:cxnSp>
        <p:nvCxnSpPr>
          <p:cNvPr id="621" name="Google Shape;621;p38"/>
          <p:cNvCxnSpPr>
            <a:stCxn id="608" idx="1"/>
            <a:endCxn id="586" idx="3"/>
          </p:cNvCxnSpPr>
          <p:nvPr/>
        </p:nvCxnSpPr>
        <p:spPr>
          <a:xfrm flipH="1">
            <a:off x="5829100" y="3491925"/>
            <a:ext cx="672000" cy="464400"/>
          </a:xfrm>
          <a:prstGeom prst="bentConnector3">
            <a:avLst>
              <a:gd fmla="val 50007" name="adj1"/>
            </a:avLst>
          </a:prstGeom>
          <a:noFill/>
          <a:ln cap="flat" cmpd="sng" w="9525">
            <a:solidFill>
              <a:srgbClr val="C2C2C2"/>
            </a:solidFill>
            <a:prstDash val="solid"/>
            <a:round/>
            <a:headEnd len="med" w="med" type="none"/>
            <a:tailEnd len="med" w="med" type="none"/>
          </a:ln>
        </p:spPr>
      </p:cxnSp>
      <p:cxnSp>
        <p:nvCxnSpPr>
          <p:cNvPr id="622" name="Google Shape;622;p38"/>
          <p:cNvCxnSpPr>
            <a:stCxn id="608" idx="1"/>
            <a:endCxn id="598" idx="3"/>
          </p:cNvCxnSpPr>
          <p:nvPr/>
        </p:nvCxnSpPr>
        <p:spPr>
          <a:xfrm flipH="1">
            <a:off x="5829100" y="3491925"/>
            <a:ext cx="672000" cy="685200"/>
          </a:xfrm>
          <a:prstGeom prst="bentConnector3">
            <a:avLst>
              <a:gd fmla="val 50007" name="adj1"/>
            </a:avLst>
          </a:prstGeom>
          <a:noFill/>
          <a:ln cap="flat" cmpd="sng" w="9525">
            <a:solidFill>
              <a:srgbClr val="C2C2C2"/>
            </a:solidFill>
            <a:prstDash val="solid"/>
            <a:round/>
            <a:headEnd len="med" w="med" type="none"/>
            <a:tailEnd len="med" w="med" type="none"/>
          </a:ln>
        </p:spPr>
      </p:cxnSp>
      <p:cxnSp>
        <p:nvCxnSpPr>
          <p:cNvPr id="623" name="Google Shape;623;p38"/>
          <p:cNvCxnSpPr>
            <a:stCxn id="608" idx="1"/>
            <a:endCxn id="574" idx="3"/>
          </p:cNvCxnSpPr>
          <p:nvPr/>
        </p:nvCxnSpPr>
        <p:spPr>
          <a:xfrm rot="10800000">
            <a:off x="5829100" y="3050325"/>
            <a:ext cx="672000" cy="441600"/>
          </a:xfrm>
          <a:prstGeom prst="bentConnector3">
            <a:avLst>
              <a:gd fmla="val 50007" name="adj1"/>
            </a:avLst>
          </a:prstGeom>
          <a:noFill/>
          <a:ln cap="flat" cmpd="sng" w="9525">
            <a:solidFill>
              <a:srgbClr val="C2C2C2"/>
            </a:solidFill>
            <a:prstDash val="solid"/>
            <a:round/>
            <a:headEnd len="med" w="med" type="none"/>
            <a:tailEnd len="med" w="med" type="none"/>
          </a:ln>
        </p:spPr>
      </p:cxnSp>
      <p:cxnSp>
        <p:nvCxnSpPr>
          <p:cNvPr id="624" name="Google Shape;624;p38"/>
          <p:cNvCxnSpPr>
            <a:stCxn id="605" idx="2"/>
            <a:endCxn id="577" idx="3"/>
          </p:cNvCxnSpPr>
          <p:nvPr/>
        </p:nvCxnSpPr>
        <p:spPr>
          <a:xfrm rot="5400000">
            <a:off x="5685850" y="2023550"/>
            <a:ext cx="1379100" cy="1092900"/>
          </a:xfrm>
          <a:prstGeom prst="curvedConnector2">
            <a:avLst/>
          </a:prstGeom>
          <a:noFill/>
          <a:ln cap="flat" cmpd="sng" w="9525">
            <a:solidFill>
              <a:srgbClr val="C2C2C2"/>
            </a:solidFill>
            <a:prstDash val="solid"/>
            <a:round/>
            <a:headEnd len="med" w="med" type="none"/>
            <a:tailEnd len="med" w="med" type="none"/>
          </a:ln>
        </p:spPr>
      </p:cxnSp>
      <p:sp>
        <p:nvSpPr>
          <p:cNvPr id="625" name="Google Shape;625;p38"/>
          <p:cNvSpPr/>
          <p:nvPr/>
        </p:nvSpPr>
        <p:spPr>
          <a:xfrm>
            <a:off x="451400" y="1017800"/>
            <a:ext cx="2179200" cy="275100"/>
          </a:xfrm>
          <a:prstGeom prst="flowChartAlternateProcess">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Roboto"/>
                <a:ea typeface="Roboto"/>
                <a:cs typeface="Roboto"/>
                <a:sym typeface="Roboto"/>
              </a:rPr>
              <a:t>H</a:t>
            </a:r>
            <a:r>
              <a:rPr lang="en" sz="900">
                <a:solidFill>
                  <a:schemeClr val="dk2"/>
                </a:solidFill>
                <a:latin typeface="Roboto"/>
                <a:ea typeface="Roboto"/>
                <a:cs typeface="Roboto"/>
                <a:sym typeface="Roboto"/>
              </a:rPr>
              <a:t>igher contribution to MPI or Poverty</a:t>
            </a:r>
            <a:endParaRPr sz="700">
              <a:latin typeface="Roboto"/>
              <a:ea typeface="Roboto"/>
              <a:cs typeface="Roboto"/>
              <a:sym typeface="Roboto"/>
            </a:endParaRPr>
          </a:p>
        </p:txBody>
      </p:sp>
      <p:cxnSp>
        <p:nvCxnSpPr>
          <p:cNvPr id="626" name="Google Shape;626;p38"/>
          <p:cNvCxnSpPr>
            <a:stCxn id="546" idx="0"/>
            <a:endCxn id="625" idx="2"/>
          </p:cNvCxnSpPr>
          <p:nvPr/>
        </p:nvCxnSpPr>
        <p:spPr>
          <a:xfrm flipH="1" rot="5400000">
            <a:off x="1824600" y="1009300"/>
            <a:ext cx="274200" cy="841200"/>
          </a:xfrm>
          <a:prstGeom prst="bentConnector3">
            <a:avLst>
              <a:gd fmla="val 49982" name="adj1"/>
            </a:avLst>
          </a:prstGeom>
          <a:noFill/>
          <a:ln cap="flat" cmpd="sng" w="9525">
            <a:solidFill>
              <a:srgbClr val="C2C2C2"/>
            </a:solidFill>
            <a:prstDash val="solid"/>
            <a:round/>
            <a:headEnd len="med" w="med" type="none"/>
            <a:tailEnd len="med" w="med" type="none"/>
          </a:ln>
        </p:spPr>
      </p:cxnSp>
      <p:sp>
        <p:nvSpPr>
          <p:cNvPr id="627" name="Google Shape;627;p38"/>
          <p:cNvSpPr/>
          <p:nvPr/>
        </p:nvSpPr>
        <p:spPr>
          <a:xfrm>
            <a:off x="451400" y="3963275"/>
            <a:ext cx="2179200" cy="275100"/>
          </a:xfrm>
          <a:prstGeom prst="flowChartAlternateProcess">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Roboto"/>
                <a:ea typeface="Roboto"/>
                <a:cs typeface="Roboto"/>
                <a:sym typeface="Roboto"/>
              </a:rPr>
              <a:t>Lower</a:t>
            </a:r>
            <a:r>
              <a:rPr lang="en" sz="900">
                <a:solidFill>
                  <a:schemeClr val="dk2"/>
                </a:solidFill>
                <a:latin typeface="Roboto"/>
                <a:ea typeface="Roboto"/>
                <a:cs typeface="Roboto"/>
                <a:sym typeface="Roboto"/>
              </a:rPr>
              <a:t> contribution to MPI or Poverty</a:t>
            </a:r>
            <a:endParaRPr sz="700">
              <a:latin typeface="Roboto"/>
              <a:ea typeface="Roboto"/>
              <a:cs typeface="Roboto"/>
              <a:sym typeface="Roboto"/>
            </a:endParaRPr>
          </a:p>
        </p:txBody>
      </p:sp>
      <p:cxnSp>
        <p:nvCxnSpPr>
          <p:cNvPr id="628" name="Google Shape;628;p38"/>
          <p:cNvCxnSpPr>
            <a:stCxn id="551" idx="2"/>
            <a:endCxn id="627" idx="0"/>
          </p:cNvCxnSpPr>
          <p:nvPr/>
        </p:nvCxnSpPr>
        <p:spPr>
          <a:xfrm rot="5400000">
            <a:off x="1810104" y="3389575"/>
            <a:ext cx="304500" cy="842700"/>
          </a:xfrm>
          <a:prstGeom prst="bentConnector3">
            <a:avLst>
              <a:gd fmla="val 50016" name="adj1"/>
            </a:avLst>
          </a:prstGeom>
          <a:noFill/>
          <a:ln cap="flat" cmpd="sng" w="9525">
            <a:solidFill>
              <a:srgbClr val="C2C2C2"/>
            </a:solidFill>
            <a:prstDash val="solid"/>
            <a:round/>
            <a:headEnd len="med" w="med" type="none"/>
            <a:tailEnd len="med" w="med" type="none"/>
          </a:ln>
        </p:spPr>
      </p:cxnSp>
      <p:sp>
        <p:nvSpPr>
          <p:cNvPr id="629" name="Google Shape;629;p38"/>
          <p:cNvSpPr/>
          <p:nvPr/>
        </p:nvSpPr>
        <p:spPr>
          <a:xfrm>
            <a:off x="6385150" y="2312800"/>
            <a:ext cx="875400" cy="190200"/>
          </a:xfrm>
          <a:prstGeom prst="roundRect">
            <a:avLst>
              <a:gd fmla="val 16667" name="adj"/>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Roboto"/>
                <a:ea typeface="Roboto"/>
                <a:cs typeface="Roboto"/>
                <a:sym typeface="Roboto"/>
              </a:rPr>
              <a:t>Only for Urban</a:t>
            </a:r>
            <a:endParaRPr/>
          </a:p>
        </p:txBody>
      </p:sp>
      <p:sp>
        <p:nvSpPr>
          <p:cNvPr id="630" name="Google Shape;630;p38"/>
          <p:cNvSpPr/>
          <p:nvPr/>
        </p:nvSpPr>
        <p:spPr>
          <a:xfrm>
            <a:off x="383600" y="4427375"/>
            <a:ext cx="2314800" cy="396300"/>
          </a:xfrm>
          <a:prstGeom prst="flowChartAlternateProcess">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2"/>
                </a:solidFill>
                <a:latin typeface="Roboto"/>
                <a:ea typeface="Roboto"/>
                <a:cs typeface="Roboto"/>
                <a:sym typeface="Roboto"/>
              </a:rPr>
              <a:t>We will focus on comparison between each bucket</a:t>
            </a:r>
            <a:endParaRPr sz="900">
              <a:latin typeface="Roboto"/>
              <a:ea typeface="Roboto"/>
              <a:cs typeface="Roboto"/>
              <a:sym typeface="Roboto"/>
            </a:endParaRPr>
          </a:p>
        </p:txBody>
      </p:sp>
      <p:sp>
        <p:nvSpPr>
          <p:cNvPr id="631" name="Google Shape;631;p38"/>
          <p:cNvSpPr/>
          <p:nvPr/>
        </p:nvSpPr>
        <p:spPr>
          <a:xfrm>
            <a:off x="3414600" y="4427375"/>
            <a:ext cx="2314800" cy="396300"/>
          </a:xfrm>
          <a:prstGeom prst="flowChartAlternateProcess">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2"/>
                </a:solidFill>
                <a:latin typeface="Roboto"/>
                <a:ea typeface="Roboto"/>
                <a:cs typeface="Roboto"/>
                <a:sym typeface="Roboto"/>
              </a:rPr>
              <a:t>Takes into account regional information</a:t>
            </a:r>
            <a:endParaRPr sz="900">
              <a:latin typeface="Roboto"/>
              <a:ea typeface="Roboto"/>
              <a:cs typeface="Roboto"/>
              <a:sym typeface="Roboto"/>
            </a:endParaRPr>
          </a:p>
        </p:txBody>
      </p:sp>
      <p:sp>
        <p:nvSpPr>
          <p:cNvPr id="632" name="Google Shape;632;p38"/>
          <p:cNvSpPr/>
          <p:nvPr/>
        </p:nvSpPr>
        <p:spPr>
          <a:xfrm>
            <a:off x="6512400" y="4427375"/>
            <a:ext cx="2314800" cy="396300"/>
          </a:xfrm>
          <a:prstGeom prst="flowChartAlternateProcess">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2"/>
                </a:solidFill>
                <a:latin typeface="Roboto"/>
                <a:ea typeface="Roboto"/>
                <a:cs typeface="Roboto"/>
                <a:sym typeface="Roboto"/>
              </a:rPr>
              <a:t>Support of prior data helps cut redundant comparisons</a:t>
            </a:r>
            <a:endParaRPr sz="900">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3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Contrastive Comparison</a:t>
            </a:r>
            <a:endParaRPr/>
          </a:p>
        </p:txBody>
      </p:sp>
      <p:sp>
        <p:nvSpPr>
          <p:cNvPr id="638" name="Google Shape;638;p39"/>
          <p:cNvSpPr txBox="1"/>
          <p:nvPr>
            <p:ph type="title"/>
          </p:nvPr>
        </p:nvSpPr>
        <p:spPr>
          <a:xfrm>
            <a:off x="3918900" y="1160475"/>
            <a:ext cx="4913400" cy="44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2"/>
                </a:solidFill>
              </a:rPr>
              <a:t>Q:</a:t>
            </a:r>
            <a:r>
              <a:rPr lang="en" sz="1000">
                <a:solidFill>
                  <a:schemeClr val="dk2"/>
                </a:solidFill>
              </a:rPr>
              <a:t> ✅ Having an Educated Family Member, ✅ Nutritious Daily Meal, ❌ Cooking Fuel</a:t>
            </a:r>
            <a:br>
              <a:rPr lang="en" sz="1000">
                <a:solidFill>
                  <a:schemeClr val="dk2"/>
                </a:solidFill>
              </a:rPr>
            </a:br>
            <a:r>
              <a:rPr b="1" lang="en" sz="1000">
                <a:solidFill>
                  <a:schemeClr val="dk2"/>
                </a:solidFill>
              </a:rPr>
              <a:t>Q:</a:t>
            </a:r>
            <a:r>
              <a:rPr lang="en" sz="1000">
                <a:solidFill>
                  <a:schemeClr val="dk2"/>
                </a:solidFill>
              </a:rPr>
              <a:t> ✅ Cooking Fuel, ✅ Proper Sanitation, ❌ Proper Housing</a:t>
            </a:r>
            <a:endParaRPr sz="2100">
              <a:solidFill>
                <a:schemeClr val="dk2"/>
              </a:solidFill>
            </a:endParaRPr>
          </a:p>
        </p:txBody>
      </p:sp>
      <p:cxnSp>
        <p:nvCxnSpPr>
          <p:cNvPr id="639" name="Google Shape;639;p39"/>
          <p:cNvCxnSpPr>
            <a:stCxn id="640" idx="6"/>
            <a:endCxn id="641" idx="2"/>
          </p:cNvCxnSpPr>
          <p:nvPr/>
        </p:nvCxnSpPr>
        <p:spPr>
          <a:xfrm>
            <a:off x="1333503" y="1835025"/>
            <a:ext cx="415200" cy="449700"/>
          </a:xfrm>
          <a:prstGeom prst="bentConnector3">
            <a:avLst>
              <a:gd fmla="val 49999" name="adj1"/>
            </a:avLst>
          </a:prstGeom>
          <a:noFill/>
          <a:ln cap="flat" cmpd="sng" w="9525">
            <a:solidFill>
              <a:srgbClr val="C2C2C2"/>
            </a:solidFill>
            <a:prstDash val="solid"/>
            <a:round/>
            <a:headEnd len="sm" w="sm" type="none"/>
            <a:tailEnd len="sm" w="sm" type="none"/>
          </a:ln>
        </p:spPr>
      </p:cxnSp>
      <p:grpSp>
        <p:nvGrpSpPr>
          <p:cNvPr id="642" name="Google Shape;642;p39"/>
          <p:cNvGrpSpPr/>
          <p:nvPr/>
        </p:nvGrpSpPr>
        <p:grpSpPr>
          <a:xfrm>
            <a:off x="1748698" y="2125125"/>
            <a:ext cx="1093148" cy="319200"/>
            <a:chOff x="3650028" y="1476150"/>
            <a:chExt cx="1075510" cy="319200"/>
          </a:xfrm>
        </p:grpSpPr>
        <p:sp>
          <p:nvSpPr>
            <p:cNvPr id="643" name="Google Shape;643;p39"/>
            <p:cNvSpPr/>
            <p:nvPr/>
          </p:nvSpPr>
          <p:spPr>
            <a:xfrm>
              <a:off x="3824037" y="1476150"/>
              <a:ext cx="9015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3D3D3D"/>
                  </a:solidFill>
                  <a:latin typeface="Roboto"/>
                  <a:ea typeface="Roboto"/>
                  <a:cs typeface="Roboto"/>
                  <a:sym typeface="Roboto"/>
                </a:rPr>
                <a:t>Bad Indicators</a:t>
              </a:r>
              <a:endParaRPr sz="1100">
                <a:solidFill>
                  <a:srgbClr val="3D3D3D"/>
                </a:solidFill>
                <a:latin typeface="Roboto"/>
                <a:ea typeface="Roboto"/>
                <a:cs typeface="Roboto"/>
                <a:sym typeface="Roboto"/>
              </a:endParaRPr>
            </a:p>
          </p:txBody>
        </p:sp>
        <p:sp>
          <p:nvSpPr>
            <p:cNvPr id="641" name="Google Shape;641;p39"/>
            <p:cNvSpPr/>
            <p:nvPr/>
          </p:nvSpPr>
          <p:spPr>
            <a:xfrm>
              <a:off x="3650028" y="1548750"/>
              <a:ext cx="174000" cy="174000"/>
            </a:xfrm>
            <a:prstGeom prst="ellipse">
              <a:avLst/>
            </a:prstGeom>
            <a:solidFill>
              <a:srgbClr val="4141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644" name="Google Shape;644;p39"/>
          <p:cNvGrpSpPr/>
          <p:nvPr/>
        </p:nvGrpSpPr>
        <p:grpSpPr>
          <a:xfrm>
            <a:off x="137800" y="1675425"/>
            <a:ext cx="1195703" cy="319200"/>
            <a:chOff x="1568572" y="2412150"/>
            <a:chExt cx="1195703" cy="319200"/>
          </a:xfrm>
        </p:grpSpPr>
        <p:sp>
          <p:nvSpPr>
            <p:cNvPr id="645" name="Google Shape;645;p39"/>
            <p:cNvSpPr/>
            <p:nvPr/>
          </p:nvSpPr>
          <p:spPr>
            <a:xfrm>
              <a:off x="1568572" y="2412150"/>
              <a:ext cx="10155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100">
                  <a:solidFill>
                    <a:srgbClr val="3D3D3D"/>
                  </a:solidFill>
                  <a:latin typeface="Roboto"/>
                  <a:ea typeface="Roboto"/>
                  <a:cs typeface="Roboto"/>
                  <a:sym typeface="Roboto"/>
                </a:rPr>
                <a:t>Paschim Medinipur</a:t>
              </a:r>
              <a:endParaRPr sz="1100">
                <a:solidFill>
                  <a:srgbClr val="3D3D3D"/>
                </a:solidFill>
                <a:latin typeface="Roboto"/>
                <a:ea typeface="Roboto"/>
                <a:cs typeface="Roboto"/>
                <a:sym typeface="Roboto"/>
              </a:endParaRPr>
            </a:p>
          </p:txBody>
        </p:sp>
        <p:sp>
          <p:nvSpPr>
            <p:cNvPr id="640" name="Google Shape;640;p39"/>
            <p:cNvSpPr/>
            <p:nvPr/>
          </p:nvSpPr>
          <p:spPr>
            <a:xfrm>
              <a:off x="2590275" y="2484750"/>
              <a:ext cx="174000" cy="174000"/>
            </a:xfrm>
            <a:prstGeom prst="ellipse">
              <a:avLst/>
            </a:prstGeom>
            <a:solidFill>
              <a:srgbClr val="2F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 name="Google Shape;646;p39"/>
          <p:cNvGrpSpPr/>
          <p:nvPr/>
        </p:nvGrpSpPr>
        <p:grpSpPr>
          <a:xfrm>
            <a:off x="1748700" y="1225725"/>
            <a:ext cx="1093200" cy="319200"/>
            <a:chOff x="3650050" y="1476150"/>
            <a:chExt cx="1093200" cy="319200"/>
          </a:xfrm>
        </p:grpSpPr>
        <p:sp>
          <p:nvSpPr>
            <p:cNvPr id="647" name="Google Shape;647;p39"/>
            <p:cNvSpPr/>
            <p:nvPr/>
          </p:nvSpPr>
          <p:spPr>
            <a:xfrm>
              <a:off x="3824050" y="1476150"/>
              <a:ext cx="9192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3D3D3D"/>
                  </a:solidFill>
                  <a:latin typeface="Roboto"/>
                  <a:ea typeface="Roboto"/>
                  <a:cs typeface="Roboto"/>
                  <a:sym typeface="Roboto"/>
                </a:rPr>
                <a:t>Good Indicators</a:t>
              </a:r>
              <a:endParaRPr sz="1100">
                <a:solidFill>
                  <a:srgbClr val="3D3D3D"/>
                </a:solidFill>
                <a:latin typeface="Roboto"/>
                <a:ea typeface="Roboto"/>
                <a:cs typeface="Roboto"/>
                <a:sym typeface="Roboto"/>
              </a:endParaRPr>
            </a:p>
          </p:txBody>
        </p:sp>
        <p:sp>
          <p:nvSpPr>
            <p:cNvPr id="648" name="Google Shape;648;p39"/>
            <p:cNvSpPr/>
            <p:nvPr/>
          </p:nvSpPr>
          <p:spPr>
            <a:xfrm>
              <a:off x="3650050" y="1548750"/>
              <a:ext cx="174000" cy="174000"/>
            </a:xfrm>
            <a:prstGeom prst="ellipse">
              <a:avLst/>
            </a:prstGeom>
            <a:solidFill>
              <a:srgbClr val="4141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cxnSp>
        <p:nvCxnSpPr>
          <p:cNvPr id="649" name="Google Shape;649;p39"/>
          <p:cNvCxnSpPr>
            <a:stCxn id="640" idx="6"/>
            <a:endCxn id="648" idx="2"/>
          </p:cNvCxnSpPr>
          <p:nvPr/>
        </p:nvCxnSpPr>
        <p:spPr>
          <a:xfrm flipH="1" rot="10800000">
            <a:off x="1333503" y="1385325"/>
            <a:ext cx="415200" cy="4497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650" name="Google Shape;650;p39"/>
          <p:cNvCxnSpPr>
            <a:stCxn id="647" idx="3"/>
            <a:endCxn id="638" idx="1"/>
          </p:cNvCxnSpPr>
          <p:nvPr/>
        </p:nvCxnSpPr>
        <p:spPr>
          <a:xfrm>
            <a:off x="2841900" y="1385325"/>
            <a:ext cx="1077000" cy="0"/>
          </a:xfrm>
          <a:prstGeom prst="straightConnector1">
            <a:avLst/>
          </a:prstGeom>
          <a:noFill/>
          <a:ln cap="flat" cmpd="sng" w="9525">
            <a:solidFill>
              <a:schemeClr val="dk2"/>
            </a:solidFill>
            <a:prstDash val="solid"/>
            <a:round/>
            <a:headEnd len="med" w="med" type="none"/>
            <a:tailEnd len="med" w="med" type="triangle"/>
          </a:ln>
        </p:spPr>
      </p:cxnSp>
      <p:sp>
        <p:nvSpPr>
          <p:cNvPr id="651" name="Google Shape;651;p39"/>
          <p:cNvSpPr/>
          <p:nvPr/>
        </p:nvSpPr>
        <p:spPr>
          <a:xfrm>
            <a:off x="2959050" y="1160475"/>
            <a:ext cx="842700" cy="190200"/>
          </a:xfrm>
          <a:prstGeom prst="roundRect">
            <a:avLst>
              <a:gd fmla="val 16667" name="adj"/>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2"/>
                </a:solidFill>
                <a:latin typeface="Roboto"/>
                <a:ea typeface="Roboto"/>
                <a:cs typeface="Roboto"/>
                <a:sym typeface="Roboto"/>
              </a:rPr>
              <a:t>Urban/</a:t>
            </a:r>
            <a:r>
              <a:rPr lang="en" sz="800">
                <a:solidFill>
                  <a:schemeClr val="dk2"/>
                </a:solidFill>
                <a:latin typeface="Roboto"/>
                <a:ea typeface="Roboto"/>
                <a:cs typeface="Roboto"/>
                <a:sym typeface="Roboto"/>
              </a:rPr>
              <a:t>Rural</a:t>
            </a:r>
            <a:endParaRPr/>
          </a:p>
        </p:txBody>
      </p:sp>
      <p:sp>
        <p:nvSpPr>
          <p:cNvPr id="652" name="Google Shape;652;p39"/>
          <p:cNvSpPr/>
          <p:nvPr/>
        </p:nvSpPr>
        <p:spPr>
          <a:xfrm>
            <a:off x="3135700" y="1921463"/>
            <a:ext cx="489300" cy="190200"/>
          </a:xfrm>
          <a:prstGeom prst="roundRect">
            <a:avLst>
              <a:gd fmla="val 16667" name="adj"/>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2"/>
                </a:solidFill>
                <a:latin typeface="Roboto"/>
                <a:ea typeface="Roboto"/>
                <a:cs typeface="Roboto"/>
                <a:sym typeface="Roboto"/>
              </a:rPr>
              <a:t>Urban</a:t>
            </a:r>
            <a:endParaRPr/>
          </a:p>
        </p:txBody>
      </p:sp>
      <p:sp>
        <p:nvSpPr>
          <p:cNvPr id="653" name="Google Shape;653;p39"/>
          <p:cNvSpPr/>
          <p:nvPr/>
        </p:nvSpPr>
        <p:spPr>
          <a:xfrm>
            <a:off x="3132250" y="2494650"/>
            <a:ext cx="489300" cy="190200"/>
          </a:xfrm>
          <a:prstGeom prst="roundRect">
            <a:avLst>
              <a:gd fmla="val 16667" name="adj"/>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2"/>
                </a:solidFill>
                <a:latin typeface="Roboto"/>
                <a:ea typeface="Roboto"/>
                <a:cs typeface="Roboto"/>
                <a:sym typeface="Roboto"/>
              </a:rPr>
              <a:t>Rural</a:t>
            </a:r>
            <a:endParaRPr/>
          </a:p>
        </p:txBody>
      </p:sp>
      <p:cxnSp>
        <p:nvCxnSpPr>
          <p:cNvPr id="654" name="Google Shape;654;p39"/>
          <p:cNvCxnSpPr>
            <a:stCxn id="643" idx="3"/>
            <a:endCxn id="652" idx="1"/>
          </p:cNvCxnSpPr>
          <p:nvPr/>
        </p:nvCxnSpPr>
        <p:spPr>
          <a:xfrm flipH="1" rot="10800000">
            <a:off x="2841846" y="2016525"/>
            <a:ext cx="294000" cy="268200"/>
          </a:xfrm>
          <a:prstGeom prst="bentConnector3">
            <a:avLst>
              <a:gd fmla="val 49975" name="adj1"/>
            </a:avLst>
          </a:prstGeom>
          <a:noFill/>
          <a:ln cap="flat" cmpd="sng" w="9525">
            <a:solidFill>
              <a:srgbClr val="C2C2C2"/>
            </a:solidFill>
            <a:prstDash val="solid"/>
            <a:round/>
            <a:headEnd len="med" w="med" type="none"/>
            <a:tailEnd len="med" w="med" type="none"/>
          </a:ln>
        </p:spPr>
      </p:cxnSp>
      <p:cxnSp>
        <p:nvCxnSpPr>
          <p:cNvPr id="655" name="Google Shape;655;p39"/>
          <p:cNvCxnSpPr>
            <a:stCxn id="643" idx="3"/>
            <a:endCxn id="653" idx="1"/>
          </p:cNvCxnSpPr>
          <p:nvPr/>
        </p:nvCxnSpPr>
        <p:spPr>
          <a:xfrm>
            <a:off x="2841846" y="2284725"/>
            <a:ext cx="290400" cy="305100"/>
          </a:xfrm>
          <a:prstGeom prst="bentConnector3">
            <a:avLst>
              <a:gd fmla="val 50001" name="adj1"/>
            </a:avLst>
          </a:prstGeom>
          <a:noFill/>
          <a:ln cap="flat" cmpd="sng" w="9525">
            <a:solidFill>
              <a:srgbClr val="C2C2C2"/>
            </a:solidFill>
            <a:prstDash val="solid"/>
            <a:round/>
            <a:headEnd len="med" w="med" type="none"/>
            <a:tailEnd len="med" w="med" type="none"/>
          </a:ln>
        </p:spPr>
      </p:cxnSp>
      <p:sp>
        <p:nvSpPr>
          <p:cNvPr id="656" name="Google Shape;656;p39"/>
          <p:cNvSpPr txBox="1"/>
          <p:nvPr>
            <p:ph type="title"/>
          </p:nvPr>
        </p:nvSpPr>
        <p:spPr>
          <a:xfrm>
            <a:off x="3918850" y="1748525"/>
            <a:ext cx="4913400" cy="53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2"/>
                </a:solidFill>
              </a:rPr>
              <a:t>Q:</a:t>
            </a:r>
            <a:r>
              <a:rPr lang="en" sz="1000">
                <a:solidFill>
                  <a:schemeClr val="dk2"/>
                </a:solidFill>
              </a:rPr>
              <a:t> ✅ Electricity, ✅ Assets, ❌ Bank Account</a:t>
            </a:r>
            <a:br>
              <a:rPr lang="en" sz="1000">
                <a:solidFill>
                  <a:schemeClr val="dk2"/>
                </a:solidFill>
              </a:rPr>
            </a:br>
            <a:r>
              <a:rPr b="1" lang="en" sz="1000">
                <a:solidFill>
                  <a:schemeClr val="dk2"/>
                </a:solidFill>
              </a:rPr>
              <a:t>Q:</a:t>
            </a:r>
            <a:r>
              <a:rPr lang="en" sz="1000">
                <a:solidFill>
                  <a:schemeClr val="dk2"/>
                </a:solidFill>
              </a:rPr>
              <a:t> ✅ Maternal Health, ✅ Drinking Water, ❌ School Attendance</a:t>
            </a:r>
            <a:endParaRPr sz="1000">
              <a:solidFill>
                <a:schemeClr val="dk2"/>
              </a:solidFill>
            </a:endParaRPr>
          </a:p>
          <a:p>
            <a:pPr indent="0" lvl="0" marL="0" rtl="0" algn="l">
              <a:spcBef>
                <a:spcPts val="0"/>
              </a:spcBef>
              <a:spcAft>
                <a:spcPts val="0"/>
              </a:spcAft>
              <a:buNone/>
            </a:pPr>
            <a:r>
              <a:rPr b="1" lang="en" sz="1000">
                <a:solidFill>
                  <a:schemeClr val="dk2"/>
                </a:solidFill>
              </a:rPr>
              <a:t>Q:</a:t>
            </a:r>
            <a:r>
              <a:rPr lang="en" sz="1000">
                <a:solidFill>
                  <a:schemeClr val="dk2"/>
                </a:solidFill>
              </a:rPr>
              <a:t> ✅ Child &amp; Adolescent Mortality, ✅ Drinking Water, ❌ School Attendance</a:t>
            </a:r>
            <a:endParaRPr sz="1000">
              <a:solidFill>
                <a:schemeClr val="dk2"/>
              </a:solidFill>
            </a:endParaRPr>
          </a:p>
        </p:txBody>
      </p:sp>
      <p:cxnSp>
        <p:nvCxnSpPr>
          <p:cNvPr id="657" name="Google Shape;657;p39"/>
          <p:cNvCxnSpPr>
            <a:stCxn id="652" idx="3"/>
            <a:endCxn id="656" idx="1"/>
          </p:cNvCxnSpPr>
          <p:nvPr/>
        </p:nvCxnSpPr>
        <p:spPr>
          <a:xfrm>
            <a:off x="3625000" y="2016563"/>
            <a:ext cx="294000" cy="0"/>
          </a:xfrm>
          <a:prstGeom prst="straightConnector1">
            <a:avLst/>
          </a:prstGeom>
          <a:noFill/>
          <a:ln cap="flat" cmpd="sng" w="9525">
            <a:solidFill>
              <a:schemeClr val="dk2"/>
            </a:solidFill>
            <a:prstDash val="solid"/>
            <a:round/>
            <a:headEnd len="med" w="med" type="none"/>
            <a:tailEnd len="med" w="med" type="triangle"/>
          </a:ln>
        </p:spPr>
      </p:cxnSp>
      <p:sp>
        <p:nvSpPr>
          <p:cNvPr id="658" name="Google Shape;658;p39"/>
          <p:cNvSpPr txBox="1"/>
          <p:nvPr>
            <p:ph type="title"/>
          </p:nvPr>
        </p:nvSpPr>
        <p:spPr>
          <a:xfrm>
            <a:off x="3918950" y="2348550"/>
            <a:ext cx="4913400" cy="48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2"/>
                </a:solidFill>
              </a:rPr>
              <a:t>Q:</a:t>
            </a:r>
            <a:r>
              <a:rPr lang="en" sz="1000">
                <a:solidFill>
                  <a:schemeClr val="dk2"/>
                </a:solidFill>
              </a:rPr>
              <a:t> ✅ Maternal Health, ✅ Assets, ❌ School Attendance</a:t>
            </a:r>
            <a:br>
              <a:rPr lang="en" sz="1000">
                <a:solidFill>
                  <a:schemeClr val="dk2"/>
                </a:solidFill>
              </a:rPr>
            </a:br>
            <a:r>
              <a:rPr b="1" lang="en" sz="1000">
                <a:solidFill>
                  <a:schemeClr val="dk2"/>
                </a:solidFill>
              </a:rPr>
              <a:t>Q:</a:t>
            </a:r>
            <a:r>
              <a:rPr lang="en" sz="1000">
                <a:solidFill>
                  <a:schemeClr val="dk2"/>
                </a:solidFill>
              </a:rPr>
              <a:t> ✅ Electricity, ✅ Drinking Water, ❌ Bank Account</a:t>
            </a:r>
            <a:endParaRPr sz="1000">
              <a:solidFill>
                <a:schemeClr val="dk2"/>
              </a:solidFill>
            </a:endParaRPr>
          </a:p>
          <a:p>
            <a:pPr indent="0" lvl="0" marL="0" rtl="0" algn="l">
              <a:spcBef>
                <a:spcPts val="0"/>
              </a:spcBef>
              <a:spcAft>
                <a:spcPts val="0"/>
              </a:spcAft>
              <a:buNone/>
            </a:pPr>
            <a:r>
              <a:rPr b="1" lang="en" sz="1000">
                <a:solidFill>
                  <a:schemeClr val="dk2"/>
                </a:solidFill>
              </a:rPr>
              <a:t>Q:</a:t>
            </a:r>
            <a:r>
              <a:rPr lang="en" sz="1000">
                <a:solidFill>
                  <a:schemeClr val="dk2"/>
                </a:solidFill>
              </a:rPr>
              <a:t> ✅ Child &amp; Adolescent Mortality, ✅ Electricity, ❌ Bank Account</a:t>
            </a:r>
            <a:endParaRPr sz="1000">
              <a:solidFill>
                <a:schemeClr val="dk2"/>
              </a:solidFill>
            </a:endParaRPr>
          </a:p>
        </p:txBody>
      </p:sp>
      <p:cxnSp>
        <p:nvCxnSpPr>
          <p:cNvPr id="659" name="Google Shape;659;p39"/>
          <p:cNvCxnSpPr/>
          <p:nvPr/>
        </p:nvCxnSpPr>
        <p:spPr>
          <a:xfrm>
            <a:off x="3621600" y="2589750"/>
            <a:ext cx="297300" cy="0"/>
          </a:xfrm>
          <a:prstGeom prst="straightConnector1">
            <a:avLst/>
          </a:prstGeom>
          <a:noFill/>
          <a:ln cap="flat" cmpd="sng" w="9525">
            <a:solidFill>
              <a:schemeClr val="dk2"/>
            </a:solidFill>
            <a:prstDash val="solid"/>
            <a:round/>
            <a:headEnd len="med" w="med" type="none"/>
            <a:tailEnd len="med" w="med" type="triangle"/>
          </a:ln>
        </p:spPr>
      </p:cxnSp>
      <p:sp>
        <p:nvSpPr>
          <p:cNvPr id="660" name="Google Shape;660;p39"/>
          <p:cNvSpPr txBox="1"/>
          <p:nvPr>
            <p:ph type="title"/>
          </p:nvPr>
        </p:nvSpPr>
        <p:spPr>
          <a:xfrm>
            <a:off x="3918900" y="3015351"/>
            <a:ext cx="4913400" cy="48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2"/>
                </a:solidFill>
              </a:rPr>
              <a:t>Q:</a:t>
            </a:r>
            <a:r>
              <a:rPr lang="en" sz="1000">
                <a:solidFill>
                  <a:schemeClr val="dk2"/>
                </a:solidFill>
              </a:rPr>
              <a:t> ✅ Having an Educated Family Member, ✅ Nutritious Daily Meal, ❌ Cooking Fuel</a:t>
            </a:r>
            <a:br>
              <a:rPr lang="en" sz="1000">
                <a:solidFill>
                  <a:schemeClr val="dk2"/>
                </a:solidFill>
              </a:rPr>
            </a:br>
            <a:r>
              <a:rPr b="1" lang="en" sz="1000">
                <a:solidFill>
                  <a:schemeClr val="dk2"/>
                </a:solidFill>
              </a:rPr>
              <a:t>Q:</a:t>
            </a:r>
            <a:r>
              <a:rPr lang="en" sz="1000">
                <a:solidFill>
                  <a:schemeClr val="dk2"/>
                </a:solidFill>
              </a:rPr>
              <a:t> ✅ Maternal Health, ✅ </a:t>
            </a:r>
            <a:r>
              <a:rPr lang="en" sz="1000">
                <a:solidFill>
                  <a:schemeClr val="dk2"/>
                </a:solidFill>
              </a:rPr>
              <a:t>School Attendance</a:t>
            </a:r>
            <a:r>
              <a:rPr lang="en" sz="1000">
                <a:solidFill>
                  <a:schemeClr val="dk2"/>
                </a:solidFill>
              </a:rPr>
              <a:t>, ❌ Proper Housing</a:t>
            </a:r>
            <a:endParaRPr sz="1000">
              <a:solidFill>
                <a:schemeClr val="dk2"/>
              </a:solidFill>
            </a:endParaRPr>
          </a:p>
          <a:p>
            <a:pPr indent="0" lvl="0" marL="0" rtl="0" algn="l">
              <a:spcBef>
                <a:spcPts val="0"/>
              </a:spcBef>
              <a:spcAft>
                <a:spcPts val="0"/>
              </a:spcAft>
              <a:buNone/>
            </a:pPr>
            <a:r>
              <a:rPr b="1" lang="en" sz="1000">
                <a:solidFill>
                  <a:schemeClr val="dk2"/>
                </a:solidFill>
              </a:rPr>
              <a:t>Q:</a:t>
            </a:r>
            <a:r>
              <a:rPr lang="en" sz="1000">
                <a:solidFill>
                  <a:schemeClr val="dk2"/>
                </a:solidFill>
              </a:rPr>
              <a:t> ✅ Cooking Fuel, ✅ Proper Sanitation, ❌ Proper Housing</a:t>
            </a:r>
            <a:endParaRPr sz="1000">
              <a:solidFill>
                <a:schemeClr val="dk2"/>
              </a:solidFill>
            </a:endParaRPr>
          </a:p>
        </p:txBody>
      </p:sp>
      <p:cxnSp>
        <p:nvCxnSpPr>
          <p:cNvPr id="661" name="Google Shape;661;p39"/>
          <p:cNvCxnSpPr>
            <a:stCxn id="662" idx="6"/>
            <a:endCxn id="663" idx="2"/>
          </p:cNvCxnSpPr>
          <p:nvPr/>
        </p:nvCxnSpPr>
        <p:spPr>
          <a:xfrm>
            <a:off x="1333503" y="3964500"/>
            <a:ext cx="415200" cy="449700"/>
          </a:xfrm>
          <a:prstGeom prst="bentConnector3">
            <a:avLst>
              <a:gd fmla="val 49999" name="adj1"/>
            </a:avLst>
          </a:prstGeom>
          <a:noFill/>
          <a:ln cap="flat" cmpd="sng" w="9525">
            <a:solidFill>
              <a:srgbClr val="C2C2C2"/>
            </a:solidFill>
            <a:prstDash val="solid"/>
            <a:round/>
            <a:headEnd len="sm" w="sm" type="none"/>
            <a:tailEnd len="sm" w="sm" type="none"/>
          </a:ln>
        </p:spPr>
      </p:cxnSp>
      <p:grpSp>
        <p:nvGrpSpPr>
          <p:cNvPr id="664" name="Google Shape;664;p39"/>
          <p:cNvGrpSpPr/>
          <p:nvPr/>
        </p:nvGrpSpPr>
        <p:grpSpPr>
          <a:xfrm>
            <a:off x="1748698" y="4254600"/>
            <a:ext cx="1093148" cy="319200"/>
            <a:chOff x="3650028" y="1476150"/>
            <a:chExt cx="1075510" cy="319200"/>
          </a:xfrm>
        </p:grpSpPr>
        <p:sp>
          <p:nvSpPr>
            <p:cNvPr id="665" name="Google Shape;665;p39"/>
            <p:cNvSpPr/>
            <p:nvPr/>
          </p:nvSpPr>
          <p:spPr>
            <a:xfrm>
              <a:off x="3824037" y="1476150"/>
              <a:ext cx="9015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3D3D3D"/>
                  </a:solidFill>
                  <a:latin typeface="Roboto"/>
                  <a:ea typeface="Roboto"/>
                  <a:cs typeface="Roboto"/>
                  <a:sym typeface="Roboto"/>
                </a:rPr>
                <a:t>Bad Indicators</a:t>
              </a:r>
              <a:endParaRPr sz="1100">
                <a:solidFill>
                  <a:srgbClr val="3D3D3D"/>
                </a:solidFill>
                <a:latin typeface="Roboto"/>
                <a:ea typeface="Roboto"/>
                <a:cs typeface="Roboto"/>
                <a:sym typeface="Roboto"/>
              </a:endParaRPr>
            </a:p>
          </p:txBody>
        </p:sp>
        <p:sp>
          <p:nvSpPr>
            <p:cNvPr id="663" name="Google Shape;663;p39"/>
            <p:cNvSpPr/>
            <p:nvPr/>
          </p:nvSpPr>
          <p:spPr>
            <a:xfrm>
              <a:off x="3650028" y="1548750"/>
              <a:ext cx="174000" cy="174000"/>
            </a:xfrm>
            <a:prstGeom prst="ellipse">
              <a:avLst/>
            </a:prstGeom>
            <a:solidFill>
              <a:srgbClr val="4141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666" name="Google Shape;666;p39"/>
          <p:cNvGrpSpPr/>
          <p:nvPr/>
        </p:nvGrpSpPr>
        <p:grpSpPr>
          <a:xfrm>
            <a:off x="137800" y="3804900"/>
            <a:ext cx="1195703" cy="319200"/>
            <a:chOff x="1568572" y="2412150"/>
            <a:chExt cx="1195703" cy="319200"/>
          </a:xfrm>
        </p:grpSpPr>
        <p:sp>
          <p:nvSpPr>
            <p:cNvPr id="667" name="Google Shape;667;p39"/>
            <p:cNvSpPr/>
            <p:nvPr/>
          </p:nvSpPr>
          <p:spPr>
            <a:xfrm>
              <a:off x="1568572" y="2412150"/>
              <a:ext cx="10155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100">
                  <a:solidFill>
                    <a:srgbClr val="3D3D3D"/>
                  </a:solidFill>
                  <a:latin typeface="Roboto"/>
                  <a:ea typeface="Roboto"/>
                  <a:cs typeface="Roboto"/>
                  <a:sym typeface="Roboto"/>
                </a:rPr>
                <a:t>South 24 Parganas</a:t>
              </a:r>
              <a:endParaRPr sz="1100">
                <a:solidFill>
                  <a:srgbClr val="3D3D3D"/>
                </a:solidFill>
                <a:latin typeface="Roboto"/>
                <a:ea typeface="Roboto"/>
                <a:cs typeface="Roboto"/>
                <a:sym typeface="Roboto"/>
              </a:endParaRPr>
            </a:p>
          </p:txBody>
        </p:sp>
        <p:sp>
          <p:nvSpPr>
            <p:cNvPr id="662" name="Google Shape;662;p39"/>
            <p:cNvSpPr/>
            <p:nvPr/>
          </p:nvSpPr>
          <p:spPr>
            <a:xfrm>
              <a:off x="2590275" y="2484750"/>
              <a:ext cx="174000" cy="174000"/>
            </a:xfrm>
            <a:prstGeom prst="ellipse">
              <a:avLst/>
            </a:prstGeom>
            <a:solidFill>
              <a:srgbClr val="2F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 name="Google Shape;668;p39"/>
          <p:cNvGrpSpPr/>
          <p:nvPr/>
        </p:nvGrpSpPr>
        <p:grpSpPr>
          <a:xfrm>
            <a:off x="1748700" y="3355200"/>
            <a:ext cx="1093200" cy="319200"/>
            <a:chOff x="3650050" y="1476150"/>
            <a:chExt cx="1093200" cy="319200"/>
          </a:xfrm>
        </p:grpSpPr>
        <p:sp>
          <p:nvSpPr>
            <p:cNvPr id="669" name="Google Shape;669;p39"/>
            <p:cNvSpPr/>
            <p:nvPr/>
          </p:nvSpPr>
          <p:spPr>
            <a:xfrm>
              <a:off x="3824050" y="1476150"/>
              <a:ext cx="9192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3D3D3D"/>
                  </a:solidFill>
                  <a:latin typeface="Roboto"/>
                  <a:ea typeface="Roboto"/>
                  <a:cs typeface="Roboto"/>
                  <a:sym typeface="Roboto"/>
                </a:rPr>
                <a:t>Good Indicators</a:t>
              </a:r>
              <a:endParaRPr sz="1100">
                <a:solidFill>
                  <a:srgbClr val="3D3D3D"/>
                </a:solidFill>
                <a:latin typeface="Roboto"/>
                <a:ea typeface="Roboto"/>
                <a:cs typeface="Roboto"/>
                <a:sym typeface="Roboto"/>
              </a:endParaRPr>
            </a:p>
          </p:txBody>
        </p:sp>
        <p:sp>
          <p:nvSpPr>
            <p:cNvPr id="670" name="Google Shape;670;p39"/>
            <p:cNvSpPr/>
            <p:nvPr/>
          </p:nvSpPr>
          <p:spPr>
            <a:xfrm>
              <a:off x="3650050" y="1548750"/>
              <a:ext cx="174000" cy="174000"/>
            </a:xfrm>
            <a:prstGeom prst="ellipse">
              <a:avLst/>
            </a:prstGeom>
            <a:solidFill>
              <a:srgbClr val="4141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cxnSp>
        <p:nvCxnSpPr>
          <p:cNvPr id="671" name="Google Shape;671;p39"/>
          <p:cNvCxnSpPr>
            <a:stCxn id="662" idx="6"/>
            <a:endCxn id="670" idx="2"/>
          </p:cNvCxnSpPr>
          <p:nvPr/>
        </p:nvCxnSpPr>
        <p:spPr>
          <a:xfrm flipH="1" rot="10800000">
            <a:off x="1333503" y="3514800"/>
            <a:ext cx="415200" cy="4497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672" name="Google Shape;672;p39"/>
          <p:cNvSpPr/>
          <p:nvPr/>
        </p:nvSpPr>
        <p:spPr>
          <a:xfrm>
            <a:off x="3132250" y="4094250"/>
            <a:ext cx="489300" cy="190200"/>
          </a:xfrm>
          <a:prstGeom prst="roundRect">
            <a:avLst>
              <a:gd fmla="val 16667" name="adj"/>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2"/>
                </a:solidFill>
                <a:latin typeface="Roboto"/>
                <a:ea typeface="Roboto"/>
                <a:cs typeface="Roboto"/>
                <a:sym typeface="Roboto"/>
              </a:rPr>
              <a:t>Urban</a:t>
            </a:r>
            <a:endParaRPr/>
          </a:p>
        </p:txBody>
      </p:sp>
      <p:sp>
        <p:nvSpPr>
          <p:cNvPr id="673" name="Google Shape;673;p39"/>
          <p:cNvSpPr/>
          <p:nvPr/>
        </p:nvSpPr>
        <p:spPr>
          <a:xfrm>
            <a:off x="3132250" y="4543950"/>
            <a:ext cx="489300" cy="190200"/>
          </a:xfrm>
          <a:prstGeom prst="roundRect">
            <a:avLst>
              <a:gd fmla="val 16667" name="adj"/>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2"/>
                </a:solidFill>
                <a:latin typeface="Roboto"/>
                <a:ea typeface="Roboto"/>
                <a:cs typeface="Roboto"/>
                <a:sym typeface="Roboto"/>
              </a:rPr>
              <a:t>Rural</a:t>
            </a:r>
            <a:endParaRPr/>
          </a:p>
        </p:txBody>
      </p:sp>
      <p:cxnSp>
        <p:nvCxnSpPr>
          <p:cNvPr id="674" name="Google Shape;674;p39"/>
          <p:cNvCxnSpPr>
            <a:stCxn id="665" idx="3"/>
            <a:endCxn id="672" idx="1"/>
          </p:cNvCxnSpPr>
          <p:nvPr/>
        </p:nvCxnSpPr>
        <p:spPr>
          <a:xfrm flipH="1" rot="10800000">
            <a:off x="2841846" y="4189500"/>
            <a:ext cx="290400" cy="224700"/>
          </a:xfrm>
          <a:prstGeom prst="bentConnector3">
            <a:avLst>
              <a:gd fmla="val 50001" name="adj1"/>
            </a:avLst>
          </a:prstGeom>
          <a:noFill/>
          <a:ln cap="flat" cmpd="sng" w="9525">
            <a:solidFill>
              <a:srgbClr val="C2C2C2"/>
            </a:solidFill>
            <a:prstDash val="solid"/>
            <a:round/>
            <a:headEnd len="med" w="med" type="none"/>
            <a:tailEnd len="med" w="med" type="none"/>
          </a:ln>
        </p:spPr>
      </p:cxnSp>
      <p:cxnSp>
        <p:nvCxnSpPr>
          <p:cNvPr id="675" name="Google Shape;675;p39"/>
          <p:cNvCxnSpPr>
            <a:stCxn id="665" idx="3"/>
            <a:endCxn id="673" idx="1"/>
          </p:cNvCxnSpPr>
          <p:nvPr/>
        </p:nvCxnSpPr>
        <p:spPr>
          <a:xfrm>
            <a:off x="2841846" y="4414200"/>
            <a:ext cx="290400" cy="225000"/>
          </a:xfrm>
          <a:prstGeom prst="bentConnector3">
            <a:avLst>
              <a:gd fmla="val 50001" name="adj1"/>
            </a:avLst>
          </a:prstGeom>
          <a:noFill/>
          <a:ln cap="flat" cmpd="sng" w="9525">
            <a:solidFill>
              <a:srgbClr val="C2C2C2"/>
            </a:solidFill>
            <a:prstDash val="solid"/>
            <a:round/>
            <a:headEnd len="med" w="med" type="none"/>
            <a:tailEnd len="med" w="med" type="none"/>
          </a:ln>
        </p:spPr>
      </p:cxnSp>
      <p:sp>
        <p:nvSpPr>
          <p:cNvPr id="676" name="Google Shape;676;p39"/>
          <p:cNvSpPr txBox="1"/>
          <p:nvPr>
            <p:ph type="title"/>
          </p:nvPr>
        </p:nvSpPr>
        <p:spPr>
          <a:xfrm>
            <a:off x="3918850" y="3964500"/>
            <a:ext cx="4913400" cy="44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2"/>
                </a:solidFill>
              </a:rPr>
              <a:t>Q:</a:t>
            </a:r>
            <a:r>
              <a:rPr lang="en" sz="1000">
                <a:solidFill>
                  <a:schemeClr val="dk2"/>
                </a:solidFill>
              </a:rPr>
              <a:t> ✅ Assets, ✅ Bank Account, ❌ Drinking Water</a:t>
            </a:r>
            <a:br>
              <a:rPr lang="en" sz="1000">
                <a:solidFill>
                  <a:schemeClr val="dk2"/>
                </a:solidFill>
              </a:rPr>
            </a:br>
            <a:r>
              <a:rPr b="1" lang="en" sz="1000">
                <a:solidFill>
                  <a:schemeClr val="dk2"/>
                </a:solidFill>
              </a:rPr>
              <a:t>Q:</a:t>
            </a:r>
            <a:r>
              <a:rPr lang="en" sz="1000">
                <a:solidFill>
                  <a:schemeClr val="dk2"/>
                </a:solidFill>
              </a:rPr>
              <a:t> ✅ Drinking Water, ✅ Electricity, ❌ Child &amp; Adolescent Mortality</a:t>
            </a:r>
            <a:endParaRPr sz="2100">
              <a:solidFill>
                <a:schemeClr val="dk2"/>
              </a:solidFill>
            </a:endParaRPr>
          </a:p>
        </p:txBody>
      </p:sp>
      <p:cxnSp>
        <p:nvCxnSpPr>
          <p:cNvPr id="677" name="Google Shape;677;p39"/>
          <p:cNvCxnSpPr>
            <a:stCxn id="672" idx="3"/>
            <a:endCxn id="676" idx="1"/>
          </p:cNvCxnSpPr>
          <p:nvPr/>
        </p:nvCxnSpPr>
        <p:spPr>
          <a:xfrm>
            <a:off x="3621550" y="4189350"/>
            <a:ext cx="297300" cy="0"/>
          </a:xfrm>
          <a:prstGeom prst="straightConnector1">
            <a:avLst/>
          </a:prstGeom>
          <a:noFill/>
          <a:ln cap="flat" cmpd="sng" w="9525">
            <a:solidFill>
              <a:schemeClr val="dk2"/>
            </a:solidFill>
            <a:prstDash val="solid"/>
            <a:round/>
            <a:headEnd len="med" w="med" type="none"/>
            <a:tailEnd len="med" w="med" type="triangle"/>
          </a:ln>
        </p:spPr>
      </p:cxnSp>
      <p:sp>
        <p:nvSpPr>
          <p:cNvPr id="678" name="Google Shape;678;p39"/>
          <p:cNvSpPr txBox="1"/>
          <p:nvPr>
            <p:ph type="title"/>
          </p:nvPr>
        </p:nvSpPr>
        <p:spPr>
          <a:xfrm>
            <a:off x="3918900" y="4414200"/>
            <a:ext cx="4913400" cy="44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2"/>
                </a:solidFill>
              </a:rPr>
              <a:t>Q:</a:t>
            </a:r>
            <a:r>
              <a:rPr lang="en" sz="1000">
                <a:solidFill>
                  <a:schemeClr val="dk2"/>
                </a:solidFill>
              </a:rPr>
              <a:t> ✅ School Attendance, ✅ Assets, ❌ Bank Account</a:t>
            </a:r>
            <a:br>
              <a:rPr lang="en" sz="1000">
                <a:solidFill>
                  <a:schemeClr val="dk2"/>
                </a:solidFill>
              </a:rPr>
            </a:br>
            <a:r>
              <a:rPr b="1" lang="en" sz="1000">
                <a:solidFill>
                  <a:schemeClr val="dk2"/>
                </a:solidFill>
              </a:rPr>
              <a:t>Q:</a:t>
            </a:r>
            <a:r>
              <a:rPr lang="en" sz="1000">
                <a:solidFill>
                  <a:schemeClr val="dk2"/>
                </a:solidFill>
              </a:rPr>
              <a:t> ✅ Drinking Water, ✅ Electricity, ❌ Child &amp; Adolescent Mortality</a:t>
            </a:r>
            <a:endParaRPr sz="2100">
              <a:solidFill>
                <a:schemeClr val="dk2"/>
              </a:solidFill>
            </a:endParaRPr>
          </a:p>
        </p:txBody>
      </p:sp>
      <p:cxnSp>
        <p:nvCxnSpPr>
          <p:cNvPr id="679" name="Google Shape;679;p39"/>
          <p:cNvCxnSpPr/>
          <p:nvPr/>
        </p:nvCxnSpPr>
        <p:spPr>
          <a:xfrm>
            <a:off x="3621600" y="4583625"/>
            <a:ext cx="297300" cy="0"/>
          </a:xfrm>
          <a:prstGeom prst="straightConnector1">
            <a:avLst/>
          </a:prstGeom>
          <a:noFill/>
          <a:ln cap="flat" cmpd="sng" w="9525">
            <a:solidFill>
              <a:schemeClr val="dk2"/>
            </a:solidFill>
            <a:prstDash val="solid"/>
            <a:round/>
            <a:headEnd len="med" w="med" type="none"/>
            <a:tailEnd len="med" w="med" type="triangle"/>
          </a:ln>
        </p:spPr>
      </p:cxnSp>
      <p:sp>
        <p:nvSpPr>
          <p:cNvPr id="680" name="Google Shape;680;p39"/>
          <p:cNvSpPr/>
          <p:nvPr/>
        </p:nvSpPr>
        <p:spPr>
          <a:xfrm>
            <a:off x="3128775" y="3177788"/>
            <a:ext cx="489300" cy="190200"/>
          </a:xfrm>
          <a:prstGeom prst="roundRect">
            <a:avLst>
              <a:gd fmla="val 16667" name="adj"/>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2"/>
                </a:solidFill>
                <a:latin typeface="Roboto"/>
                <a:ea typeface="Roboto"/>
                <a:cs typeface="Roboto"/>
                <a:sym typeface="Roboto"/>
              </a:rPr>
              <a:t>Urban</a:t>
            </a:r>
            <a:endParaRPr/>
          </a:p>
        </p:txBody>
      </p:sp>
      <p:sp>
        <p:nvSpPr>
          <p:cNvPr id="681" name="Google Shape;681;p39"/>
          <p:cNvSpPr/>
          <p:nvPr/>
        </p:nvSpPr>
        <p:spPr>
          <a:xfrm>
            <a:off x="3128775" y="3659400"/>
            <a:ext cx="489300" cy="190200"/>
          </a:xfrm>
          <a:prstGeom prst="roundRect">
            <a:avLst>
              <a:gd fmla="val 16667" name="adj"/>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2"/>
                </a:solidFill>
                <a:latin typeface="Roboto"/>
                <a:ea typeface="Roboto"/>
                <a:cs typeface="Roboto"/>
                <a:sym typeface="Roboto"/>
              </a:rPr>
              <a:t>Rural</a:t>
            </a:r>
            <a:endParaRPr/>
          </a:p>
        </p:txBody>
      </p:sp>
      <p:cxnSp>
        <p:nvCxnSpPr>
          <p:cNvPr id="682" name="Google Shape;682;p39"/>
          <p:cNvCxnSpPr>
            <a:stCxn id="669" idx="3"/>
            <a:endCxn id="680" idx="1"/>
          </p:cNvCxnSpPr>
          <p:nvPr/>
        </p:nvCxnSpPr>
        <p:spPr>
          <a:xfrm flipH="1" rot="10800000">
            <a:off x="2841900" y="3273000"/>
            <a:ext cx="286800" cy="241800"/>
          </a:xfrm>
          <a:prstGeom prst="bentConnector3">
            <a:avLst>
              <a:gd fmla="val 50013" name="adj1"/>
            </a:avLst>
          </a:prstGeom>
          <a:noFill/>
          <a:ln cap="flat" cmpd="sng" w="9525">
            <a:solidFill>
              <a:srgbClr val="C2C2C2"/>
            </a:solidFill>
            <a:prstDash val="solid"/>
            <a:round/>
            <a:headEnd len="med" w="med" type="none"/>
            <a:tailEnd len="med" w="med" type="none"/>
          </a:ln>
        </p:spPr>
      </p:cxnSp>
      <p:cxnSp>
        <p:nvCxnSpPr>
          <p:cNvPr id="683" name="Google Shape;683;p39"/>
          <p:cNvCxnSpPr>
            <a:stCxn id="669" idx="3"/>
            <a:endCxn id="681" idx="1"/>
          </p:cNvCxnSpPr>
          <p:nvPr/>
        </p:nvCxnSpPr>
        <p:spPr>
          <a:xfrm>
            <a:off x="2841900" y="3514800"/>
            <a:ext cx="286800" cy="239700"/>
          </a:xfrm>
          <a:prstGeom prst="bentConnector3">
            <a:avLst>
              <a:gd fmla="val 50013" name="adj1"/>
            </a:avLst>
          </a:prstGeom>
          <a:noFill/>
          <a:ln cap="flat" cmpd="sng" w="9525">
            <a:solidFill>
              <a:srgbClr val="C2C2C2"/>
            </a:solidFill>
            <a:prstDash val="solid"/>
            <a:round/>
            <a:headEnd len="med" w="med" type="none"/>
            <a:tailEnd len="med" w="med" type="none"/>
          </a:ln>
        </p:spPr>
      </p:cxnSp>
      <p:cxnSp>
        <p:nvCxnSpPr>
          <p:cNvPr id="684" name="Google Shape;684;p39"/>
          <p:cNvCxnSpPr>
            <a:stCxn id="680" idx="3"/>
          </p:cNvCxnSpPr>
          <p:nvPr/>
        </p:nvCxnSpPr>
        <p:spPr>
          <a:xfrm>
            <a:off x="3618075" y="3272888"/>
            <a:ext cx="297300" cy="0"/>
          </a:xfrm>
          <a:prstGeom prst="straightConnector1">
            <a:avLst/>
          </a:prstGeom>
          <a:noFill/>
          <a:ln cap="flat" cmpd="sng" w="9525">
            <a:solidFill>
              <a:schemeClr val="dk2"/>
            </a:solidFill>
            <a:prstDash val="solid"/>
            <a:round/>
            <a:headEnd len="med" w="med" type="none"/>
            <a:tailEnd len="med" w="med" type="triangle"/>
          </a:ln>
        </p:spPr>
      </p:cxnSp>
      <p:cxnSp>
        <p:nvCxnSpPr>
          <p:cNvPr id="685" name="Google Shape;685;p39"/>
          <p:cNvCxnSpPr/>
          <p:nvPr/>
        </p:nvCxnSpPr>
        <p:spPr>
          <a:xfrm>
            <a:off x="3618125" y="3754500"/>
            <a:ext cx="297300" cy="0"/>
          </a:xfrm>
          <a:prstGeom prst="straightConnector1">
            <a:avLst/>
          </a:prstGeom>
          <a:noFill/>
          <a:ln cap="flat" cmpd="sng" w="9525">
            <a:solidFill>
              <a:schemeClr val="dk2"/>
            </a:solidFill>
            <a:prstDash val="solid"/>
            <a:round/>
            <a:headEnd len="med" w="med" type="none"/>
            <a:tailEnd len="med" w="med" type="triangle"/>
          </a:ln>
        </p:spPr>
      </p:cxnSp>
      <p:sp>
        <p:nvSpPr>
          <p:cNvPr id="686" name="Google Shape;686;p39"/>
          <p:cNvSpPr txBox="1"/>
          <p:nvPr>
            <p:ph type="title"/>
          </p:nvPr>
        </p:nvSpPr>
        <p:spPr>
          <a:xfrm>
            <a:off x="3915475" y="3529650"/>
            <a:ext cx="4913400" cy="44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2"/>
                </a:solidFill>
              </a:rPr>
              <a:t>Q:</a:t>
            </a:r>
            <a:r>
              <a:rPr lang="en" sz="1000">
                <a:solidFill>
                  <a:schemeClr val="dk2"/>
                </a:solidFill>
              </a:rPr>
              <a:t> ✅ Having an Educated Family Member, ✅ Nutritious Daily Meal, ❌ Cooking Fuel</a:t>
            </a:r>
            <a:br>
              <a:rPr lang="en" sz="1000">
                <a:solidFill>
                  <a:schemeClr val="dk2"/>
                </a:solidFill>
              </a:rPr>
            </a:br>
            <a:r>
              <a:rPr b="1" lang="en" sz="1000">
                <a:solidFill>
                  <a:schemeClr val="dk2"/>
                </a:solidFill>
              </a:rPr>
              <a:t>Q:</a:t>
            </a:r>
            <a:r>
              <a:rPr lang="en" sz="1000">
                <a:solidFill>
                  <a:schemeClr val="dk2"/>
                </a:solidFill>
              </a:rPr>
              <a:t> ✅ Maternal Health, ✅ Proper Sanitation, ❌ Proper Housing</a:t>
            </a:r>
            <a:endParaRPr sz="2100">
              <a:solidFill>
                <a:schemeClr val="dk2"/>
              </a:solidFill>
            </a:endParaRPr>
          </a:p>
        </p:txBody>
      </p:sp>
      <p:sp>
        <p:nvSpPr>
          <p:cNvPr id="687" name="Google Shape;687;p39"/>
          <p:cNvSpPr/>
          <p:nvPr/>
        </p:nvSpPr>
        <p:spPr>
          <a:xfrm>
            <a:off x="137800" y="2543663"/>
            <a:ext cx="1963800" cy="712200"/>
          </a:xfrm>
          <a:prstGeom prst="flowChartAlternateProcess">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en" sz="1100">
                <a:solidFill>
                  <a:schemeClr val="dk2"/>
                </a:solidFill>
                <a:latin typeface="Roboto"/>
                <a:ea typeface="Roboto"/>
                <a:cs typeface="Roboto"/>
                <a:sym typeface="Roboto"/>
              </a:rPr>
              <a:t>Took into account the magnitude of indicator contribution also to frame better comparisons</a:t>
            </a:r>
            <a:endParaRPr sz="900">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91" name="Shape 691"/>
        <p:cNvGrpSpPr/>
        <p:nvPr/>
      </p:nvGrpSpPr>
      <p:grpSpPr>
        <a:xfrm>
          <a:off x="0" y="0"/>
          <a:ext cx="0" cy="0"/>
          <a:chOff x="0" y="0"/>
          <a:chExt cx="0" cy="0"/>
        </a:xfrm>
      </p:grpSpPr>
      <p:sp>
        <p:nvSpPr>
          <p:cNvPr id="692" name="Google Shape;692;p4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Allocation Analysis</a:t>
            </a:r>
            <a:endParaRPr/>
          </a:p>
        </p:txBody>
      </p:sp>
      <p:sp>
        <p:nvSpPr>
          <p:cNvPr id="693" name="Google Shape;693;p40"/>
          <p:cNvSpPr txBox="1"/>
          <p:nvPr/>
        </p:nvSpPr>
        <p:spPr>
          <a:xfrm>
            <a:off x="311700" y="1017800"/>
            <a:ext cx="8604300" cy="35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rgbClr val="3D3D3D"/>
                </a:solidFill>
                <a:latin typeface="Roboto"/>
                <a:ea typeface="Roboto"/>
                <a:cs typeface="Roboto"/>
                <a:sym typeface="Roboto"/>
              </a:rPr>
              <a:t>In your opinion what should be the allocation (0-1 status) of indicators for an average man in this region?</a:t>
            </a:r>
            <a:endParaRPr sz="1100">
              <a:solidFill>
                <a:srgbClr val="3D3D3D"/>
              </a:solidFill>
              <a:latin typeface="Roboto"/>
              <a:ea typeface="Roboto"/>
              <a:cs typeface="Roboto"/>
              <a:sym typeface="Roboto"/>
            </a:endParaRPr>
          </a:p>
        </p:txBody>
      </p:sp>
      <p:pic>
        <p:nvPicPr>
          <p:cNvPr id="694" name="Google Shape;694;p40"/>
          <p:cNvPicPr preferRelativeResize="0"/>
          <p:nvPr/>
        </p:nvPicPr>
        <p:blipFill>
          <a:blip r:embed="rId3">
            <a:alphaModFix/>
          </a:blip>
          <a:stretch>
            <a:fillRect/>
          </a:stretch>
        </p:blipFill>
        <p:spPr>
          <a:xfrm>
            <a:off x="3540338" y="1371788"/>
            <a:ext cx="2063325" cy="2063325"/>
          </a:xfrm>
          <a:prstGeom prst="rect">
            <a:avLst/>
          </a:prstGeom>
          <a:noFill/>
          <a:ln>
            <a:noFill/>
          </a:ln>
        </p:spPr>
      </p:pic>
      <p:pic>
        <p:nvPicPr>
          <p:cNvPr id="695" name="Google Shape;695;p40"/>
          <p:cNvPicPr preferRelativeResize="0"/>
          <p:nvPr/>
        </p:nvPicPr>
        <p:blipFill>
          <a:blip r:embed="rId4">
            <a:alphaModFix/>
          </a:blip>
          <a:stretch>
            <a:fillRect/>
          </a:stretch>
        </p:blipFill>
        <p:spPr>
          <a:xfrm>
            <a:off x="7452600" y="1160188"/>
            <a:ext cx="538799" cy="538801"/>
          </a:xfrm>
          <a:prstGeom prst="rect">
            <a:avLst/>
          </a:prstGeom>
          <a:noFill/>
          <a:ln>
            <a:noFill/>
          </a:ln>
        </p:spPr>
      </p:pic>
      <p:sp>
        <p:nvSpPr>
          <p:cNvPr id="696" name="Google Shape;696;p40"/>
          <p:cNvSpPr txBox="1"/>
          <p:nvPr/>
        </p:nvSpPr>
        <p:spPr>
          <a:xfrm>
            <a:off x="7991400" y="1252588"/>
            <a:ext cx="632700" cy="35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rgbClr val="3D3D3D"/>
                </a:solidFill>
                <a:latin typeface="Roboto"/>
                <a:ea typeface="Roboto"/>
                <a:cs typeface="Roboto"/>
                <a:sym typeface="Roboto"/>
              </a:rPr>
              <a:t>Health</a:t>
            </a:r>
            <a:endParaRPr sz="1100">
              <a:solidFill>
                <a:srgbClr val="3D3D3D"/>
              </a:solidFill>
              <a:latin typeface="Roboto"/>
              <a:ea typeface="Roboto"/>
              <a:cs typeface="Roboto"/>
              <a:sym typeface="Roboto"/>
            </a:endParaRPr>
          </a:p>
        </p:txBody>
      </p:sp>
      <p:pic>
        <p:nvPicPr>
          <p:cNvPr id="697" name="Google Shape;697;p40"/>
          <p:cNvPicPr preferRelativeResize="0"/>
          <p:nvPr/>
        </p:nvPicPr>
        <p:blipFill>
          <a:blip r:embed="rId5">
            <a:alphaModFix/>
          </a:blip>
          <a:stretch>
            <a:fillRect/>
          </a:stretch>
        </p:blipFill>
        <p:spPr>
          <a:xfrm>
            <a:off x="7452600" y="2134038"/>
            <a:ext cx="538799" cy="538801"/>
          </a:xfrm>
          <a:prstGeom prst="rect">
            <a:avLst/>
          </a:prstGeom>
          <a:noFill/>
          <a:ln>
            <a:noFill/>
          </a:ln>
        </p:spPr>
      </p:pic>
      <p:sp>
        <p:nvSpPr>
          <p:cNvPr id="698" name="Google Shape;698;p40"/>
          <p:cNvSpPr txBox="1"/>
          <p:nvPr/>
        </p:nvSpPr>
        <p:spPr>
          <a:xfrm>
            <a:off x="7991400" y="2226438"/>
            <a:ext cx="840900" cy="35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rgbClr val="3D3D3D"/>
                </a:solidFill>
                <a:latin typeface="Roboto"/>
                <a:ea typeface="Roboto"/>
                <a:cs typeface="Roboto"/>
                <a:sym typeface="Roboto"/>
              </a:rPr>
              <a:t>Education</a:t>
            </a:r>
            <a:endParaRPr sz="1100">
              <a:solidFill>
                <a:srgbClr val="3D3D3D"/>
              </a:solidFill>
              <a:latin typeface="Roboto"/>
              <a:ea typeface="Roboto"/>
              <a:cs typeface="Roboto"/>
              <a:sym typeface="Roboto"/>
            </a:endParaRPr>
          </a:p>
        </p:txBody>
      </p:sp>
      <p:pic>
        <p:nvPicPr>
          <p:cNvPr id="699" name="Google Shape;699;p40"/>
          <p:cNvPicPr preferRelativeResize="0"/>
          <p:nvPr/>
        </p:nvPicPr>
        <p:blipFill>
          <a:blip r:embed="rId6">
            <a:alphaModFix/>
          </a:blip>
          <a:stretch>
            <a:fillRect/>
          </a:stretch>
        </p:blipFill>
        <p:spPr>
          <a:xfrm>
            <a:off x="7452600" y="3107888"/>
            <a:ext cx="538800" cy="538800"/>
          </a:xfrm>
          <a:prstGeom prst="rect">
            <a:avLst/>
          </a:prstGeom>
          <a:noFill/>
          <a:ln>
            <a:noFill/>
          </a:ln>
        </p:spPr>
      </p:pic>
      <p:sp>
        <p:nvSpPr>
          <p:cNvPr id="700" name="Google Shape;700;p40"/>
          <p:cNvSpPr txBox="1"/>
          <p:nvPr/>
        </p:nvSpPr>
        <p:spPr>
          <a:xfrm>
            <a:off x="7991400" y="3107888"/>
            <a:ext cx="840900" cy="523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rgbClr val="3D3D3D"/>
                </a:solidFill>
                <a:latin typeface="Roboto"/>
                <a:ea typeface="Roboto"/>
                <a:cs typeface="Roboto"/>
                <a:sym typeface="Roboto"/>
              </a:rPr>
              <a:t>Standard of Living</a:t>
            </a:r>
            <a:endParaRPr sz="1100">
              <a:solidFill>
                <a:srgbClr val="3D3D3D"/>
              </a:solidFill>
              <a:latin typeface="Roboto"/>
              <a:ea typeface="Roboto"/>
              <a:cs typeface="Roboto"/>
              <a:sym typeface="Roboto"/>
            </a:endParaRPr>
          </a:p>
        </p:txBody>
      </p:sp>
      <p:pic>
        <p:nvPicPr>
          <p:cNvPr id="701" name="Google Shape;701;p40"/>
          <p:cNvPicPr preferRelativeResize="0"/>
          <p:nvPr/>
        </p:nvPicPr>
        <p:blipFill>
          <a:blip r:embed="rId7">
            <a:alphaModFix/>
          </a:blip>
          <a:stretch>
            <a:fillRect/>
          </a:stretch>
        </p:blipFill>
        <p:spPr>
          <a:xfrm>
            <a:off x="298500" y="4150850"/>
            <a:ext cx="538799" cy="538799"/>
          </a:xfrm>
          <a:prstGeom prst="rect">
            <a:avLst/>
          </a:prstGeom>
          <a:noFill/>
          <a:ln>
            <a:noFill/>
          </a:ln>
        </p:spPr>
      </p:pic>
      <p:pic>
        <p:nvPicPr>
          <p:cNvPr id="702" name="Google Shape;702;p40"/>
          <p:cNvPicPr preferRelativeResize="0"/>
          <p:nvPr/>
        </p:nvPicPr>
        <p:blipFill>
          <a:blip r:embed="rId8">
            <a:alphaModFix/>
          </a:blip>
          <a:stretch>
            <a:fillRect/>
          </a:stretch>
        </p:blipFill>
        <p:spPr>
          <a:xfrm>
            <a:off x="1041438" y="4150850"/>
            <a:ext cx="538799" cy="538801"/>
          </a:xfrm>
          <a:prstGeom prst="rect">
            <a:avLst/>
          </a:prstGeom>
          <a:noFill/>
          <a:ln>
            <a:noFill/>
          </a:ln>
        </p:spPr>
      </p:pic>
      <p:pic>
        <p:nvPicPr>
          <p:cNvPr id="703" name="Google Shape;703;p40"/>
          <p:cNvPicPr preferRelativeResize="0"/>
          <p:nvPr/>
        </p:nvPicPr>
        <p:blipFill>
          <a:blip r:embed="rId9">
            <a:alphaModFix/>
          </a:blip>
          <a:stretch>
            <a:fillRect/>
          </a:stretch>
        </p:blipFill>
        <p:spPr>
          <a:xfrm>
            <a:off x="1784375" y="4150850"/>
            <a:ext cx="538799" cy="538799"/>
          </a:xfrm>
          <a:prstGeom prst="rect">
            <a:avLst/>
          </a:prstGeom>
          <a:noFill/>
          <a:ln>
            <a:noFill/>
          </a:ln>
        </p:spPr>
      </p:pic>
      <p:pic>
        <p:nvPicPr>
          <p:cNvPr id="704" name="Google Shape;704;p40"/>
          <p:cNvPicPr preferRelativeResize="0"/>
          <p:nvPr/>
        </p:nvPicPr>
        <p:blipFill>
          <a:blip r:embed="rId10">
            <a:alphaModFix/>
          </a:blip>
          <a:stretch>
            <a:fillRect/>
          </a:stretch>
        </p:blipFill>
        <p:spPr>
          <a:xfrm>
            <a:off x="2527325" y="4150850"/>
            <a:ext cx="538800" cy="538800"/>
          </a:xfrm>
          <a:prstGeom prst="rect">
            <a:avLst/>
          </a:prstGeom>
          <a:noFill/>
          <a:ln>
            <a:noFill/>
          </a:ln>
        </p:spPr>
      </p:pic>
      <p:pic>
        <p:nvPicPr>
          <p:cNvPr id="705" name="Google Shape;705;p40"/>
          <p:cNvPicPr preferRelativeResize="0"/>
          <p:nvPr/>
        </p:nvPicPr>
        <p:blipFill>
          <a:blip r:embed="rId11">
            <a:alphaModFix/>
          </a:blip>
          <a:stretch>
            <a:fillRect/>
          </a:stretch>
        </p:blipFill>
        <p:spPr>
          <a:xfrm>
            <a:off x="3270275" y="4150850"/>
            <a:ext cx="538801" cy="538799"/>
          </a:xfrm>
          <a:prstGeom prst="rect">
            <a:avLst/>
          </a:prstGeom>
          <a:noFill/>
          <a:ln>
            <a:noFill/>
          </a:ln>
        </p:spPr>
      </p:pic>
      <p:pic>
        <p:nvPicPr>
          <p:cNvPr id="706" name="Google Shape;706;p40"/>
          <p:cNvPicPr preferRelativeResize="0"/>
          <p:nvPr/>
        </p:nvPicPr>
        <p:blipFill>
          <a:blip r:embed="rId12">
            <a:alphaModFix/>
          </a:blip>
          <a:stretch>
            <a:fillRect/>
          </a:stretch>
        </p:blipFill>
        <p:spPr>
          <a:xfrm>
            <a:off x="3942987" y="4150862"/>
            <a:ext cx="538799" cy="538799"/>
          </a:xfrm>
          <a:prstGeom prst="rect">
            <a:avLst/>
          </a:prstGeom>
          <a:noFill/>
          <a:ln>
            <a:noFill/>
          </a:ln>
        </p:spPr>
      </p:pic>
      <p:pic>
        <p:nvPicPr>
          <p:cNvPr id="707" name="Google Shape;707;p40"/>
          <p:cNvPicPr preferRelativeResize="0"/>
          <p:nvPr/>
        </p:nvPicPr>
        <p:blipFill>
          <a:blip r:embed="rId13">
            <a:alphaModFix/>
          </a:blip>
          <a:stretch>
            <a:fillRect/>
          </a:stretch>
        </p:blipFill>
        <p:spPr>
          <a:xfrm>
            <a:off x="6004938" y="4150850"/>
            <a:ext cx="538799" cy="538799"/>
          </a:xfrm>
          <a:prstGeom prst="rect">
            <a:avLst/>
          </a:prstGeom>
          <a:noFill/>
          <a:ln>
            <a:noFill/>
          </a:ln>
        </p:spPr>
      </p:pic>
      <p:pic>
        <p:nvPicPr>
          <p:cNvPr id="708" name="Google Shape;708;p40"/>
          <p:cNvPicPr preferRelativeResize="0"/>
          <p:nvPr/>
        </p:nvPicPr>
        <p:blipFill>
          <a:blip r:embed="rId14">
            <a:alphaModFix/>
          </a:blip>
          <a:stretch>
            <a:fillRect/>
          </a:stretch>
        </p:blipFill>
        <p:spPr>
          <a:xfrm>
            <a:off x="4615663" y="4150850"/>
            <a:ext cx="538799" cy="538799"/>
          </a:xfrm>
          <a:prstGeom prst="rect">
            <a:avLst/>
          </a:prstGeom>
          <a:noFill/>
          <a:ln>
            <a:noFill/>
          </a:ln>
        </p:spPr>
      </p:pic>
      <p:pic>
        <p:nvPicPr>
          <p:cNvPr id="709" name="Google Shape;709;p40"/>
          <p:cNvPicPr preferRelativeResize="0"/>
          <p:nvPr/>
        </p:nvPicPr>
        <p:blipFill>
          <a:blip r:embed="rId15">
            <a:alphaModFix/>
          </a:blip>
          <a:stretch>
            <a:fillRect/>
          </a:stretch>
        </p:blipFill>
        <p:spPr>
          <a:xfrm>
            <a:off x="6759300" y="4150850"/>
            <a:ext cx="538799" cy="538799"/>
          </a:xfrm>
          <a:prstGeom prst="rect">
            <a:avLst/>
          </a:prstGeom>
          <a:noFill/>
          <a:ln>
            <a:noFill/>
          </a:ln>
        </p:spPr>
      </p:pic>
      <p:pic>
        <p:nvPicPr>
          <p:cNvPr id="710" name="Google Shape;710;p40"/>
          <p:cNvPicPr preferRelativeResize="0"/>
          <p:nvPr/>
        </p:nvPicPr>
        <p:blipFill>
          <a:blip r:embed="rId16">
            <a:alphaModFix/>
          </a:blip>
          <a:stretch>
            <a:fillRect/>
          </a:stretch>
        </p:blipFill>
        <p:spPr>
          <a:xfrm>
            <a:off x="5288362" y="4150850"/>
            <a:ext cx="538801" cy="538801"/>
          </a:xfrm>
          <a:prstGeom prst="rect">
            <a:avLst/>
          </a:prstGeom>
          <a:noFill/>
          <a:ln>
            <a:noFill/>
          </a:ln>
        </p:spPr>
      </p:pic>
      <p:pic>
        <p:nvPicPr>
          <p:cNvPr id="711" name="Google Shape;711;p40"/>
          <p:cNvPicPr preferRelativeResize="0"/>
          <p:nvPr/>
        </p:nvPicPr>
        <p:blipFill>
          <a:blip r:embed="rId17">
            <a:alphaModFix/>
          </a:blip>
          <a:stretch>
            <a:fillRect/>
          </a:stretch>
        </p:blipFill>
        <p:spPr>
          <a:xfrm>
            <a:off x="7513663" y="4150850"/>
            <a:ext cx="538799" cy="538799"/>
          </a:xfrm>
          <a:prstGeom prst="rect">
            <a:avLst/>
          </a:prstGeom>
          <a:noFill/>
          <a:ln>
            <a:noFill/>
          </a:ln>
        </p:spPr>
      </p:pic>
      <p:pic>
        <p:nvPicPr>
          <p:cNvPr id="712" name="Google Shape;712;p40"/>
          <p:cNvPicPr preferRelativeResize="0"/>
          <p:nvPr/>
        </p:nvPicPr>
        <p:blipFill>
          <a:blip r:embed="rId18">
            <a:alphaModFix/>
          </a:blip>
          <a:stretch>
            <a:fillRect/>
          </a:stretch>
        </p:blipFill>
        <p:spPr>
          <a:xfrm>
            <a:off x="8268025" y="4104675"/>
            <a:ext cx="538801" cy="538799"/>
          </a:xfrm>
          <a:prstGeom prst="rect">
            <a:avLst/>
          </a:prstGeom>
          <a:noFill/>
          <a:ln>
            <a:noFill/>
          </a:ln>
        </p:spPr>
      </p:pic>
      <p:sp>
        <p:nvSpPr>
          <p:cNvPr id="713" name="Google Shape;713;p40"/>
          <p:cNvSpPr/>
          <p:nvPr/>
        </p:nvSpPr>
        <p:spPr>
          <a:xfrm>
            <a:off x="311688" y="2006700"/>
            <a:ext cx="2225700" cy="1131900"/>
          </a:xfrm>
          <a:prstGeom prst="roundRect">
            <a:avLst>
              <a:gd fmla="val 16667" name="adj"/>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en" sz="1100">
                <a:solidFill>
                  <a:srgbClr val="3D3D3D"/>
                </a:solidFill>
                <a:latin typeface="Roboto"/>
                <a:ea typeface="Roboto"/>
                <a:cs typeface="Roboto"/>
                <a:sym typeface="Roboto"/>
              </a:rPr>
              <a:t>We may provide the background of the average man depending on the average income, family size and education level of that region. </a:t>
            </a:r>
            <a:endParaRPr sz="1100">
              <a:solidFill>
                <a:srgbClr val="3D3D3D"/>
              </a:solidFill>
              <a:latin typeface="Roboto"/>
              <a:ea typeface="Roboto"/>
              <a:cs typeface="Roboto"/>
              <a:sym typeface="Roboto"/>
            </a:endParaRPr>
          </a:p>
        </p:txBody>
      </p:sp>
      <p:pic>
        <p:nvPicPr>
          <p:cNvPr id="714" name="Google Shape;714;p40"/>
          <p:cNvPicPr preferRelativeResize="0"/>
          <p:nvPr/>
        </p:nvPicPr>
        <p:blipFill>
          <a:blip r:embed="rId19">
            <a:alphaModFix/>
          </a:blip>
          <a:stretch>
            <a:fillRect/>
          </a:stretch>
        </p:blipFill>
        <p:spPr>
          <a:xfrm>
            <a:off x="4352187" y="3221200"/>
            <a:ext cx="400975" cy="400975"/>
          </a:xfrm>
          <a:prstGeom prst="rect">
            <a:avLst/>
          </a:prstGeom>
          <a:noFill/>
          <a:ln>
            <a:noFill/>
          </a:ln>
        </p:spPr>
      </p:pic>
      <p:pic>
        <p:nvPicPr>
          <p:cNvPr id="715" name="Google Shape;715;p40"/>
          <p:cNvPicPr preferRelativeResize="0"/>
          <p:nvPr/>
        </p:nvPicPr>
        <p:blipFill>
          <a:blip r:embed="rId20">
            <a:alphaModFix/>
          </a:blip>
          <a:stretch>
            <a:fillRect/>
          </a:stretch>
        </p:blipFill>
        <p:spPr>
          <a:xfrm>
            <a:off x="3835712" y="3221203"/>
            <a:ext cx="400975" cy="400975"/>
          </a:xfrm>
          <a:prstGeom prst="rect">
            <a:avLst/>
          </a:prstGeom>
          <a:noFill/>
          <a:ln>
            <a:noFill/>
          </a:ln>
        </p:spPr>
      </p:pic>
      <p:pic>
        <p:nvPicPr>
          <p:cNvPr id="716" name="Google Shape;716;p40"/>
          <p:cNvPicPr preferRelativeResize="0"/>
          <p:nvPr/>
        </p:nvPicPr>
        <p:blipFill>
          <a:blip r:embed="rId21">
            <a:alphaModFix/>
          </a:blip>
          <a:stretch>
            <a:fillRect/>
          </a:stretch>
        </p:blipFill>
        <p:spPr>
          <a:xfrm>
            <a:off x="4868662" y="3221200"/>
            <a:ext cx="400975" cy="400975"/>
          </a:xfrm>
          <a:prstGeom prst="rect">
            <a:avLst/>
          </a:prstGeom>
          <a:noFill/>
          <a:ln>
            <a:noFill/>
          </a:ln>
        </p:spPr>
      </p:pic>
      <p:cxnSp>
        <p:nvCxnSpPr>
          <p:cNvPr id="717" name="Google Shape;717;p40"/>
          <p:cNvCxnSpPr>
            <a:stCxn id="713" idx="2"/>
            <a:endCxn id="715" idx="2"/>
          </p:cNvCxnSpPr>
          <p:nvPr/>
        </p:nvCxnSpPr>
        <p:spPr>
          <a:xfrm flipH="1" rot="-5400000">
            <a:off x="2488638" y="2074500"/>
            <a:ext cx="483600" cy="2611800"/>
          </a:xfrm>
          <a:prstGeom prst="bentConnector3">
            <a:avLst>
              <a:gd fmla="val 149236" name="adj1"/>
            </a:avLst>
          </a:prstGeom>
          <a:noFill/>
          <a:ln cap="flat" cmpd="sng" w="9525">
            <a:solidFill>
              <a:srgbClr val="C2C2C2"/>
            </a:solidFill>
            <a:prstDash val="solid"/>
            <a:round/>
            <a:headEnd len="med" w="med" type="none"/>
            <a:tailEnd len="med" w="med" type="none"/>
          </a:ln>
        </p:spPr>
      </p:cxnSp>
      <p:cxnSp>
        <p:nvCxnSpPr>
          <p:cNvPr id="718" name="Google Shape;718;p40"/>
          <p:cNvCxnSpPr>
            <a:stCxn id="713" idx="2"/>
            <a:endCxn id="714" idx="2"/>
          </p:cNvCxnSpPr>
          <p:nvPr/>
        </p:nvCxnSpPr>
        <p:spPr>
          <a:xfrm flipH="1" rot="-5400000">
            <a:off x="2746788" y="1816350"/>
            <a:ext cx="483600" cy="3128100"/>
          </a:xfrm>
          <a:prstGeom prst="bentConnector3">
            <a:avLst>
              <a:gd fmla="val 149235" name="adj1"/>
            </a:avLst>
          </a:prstGeom>
          <a:noFill/>
          <a:ln cap="flat" cmpd="sng" w="9525">
            <a:solidFill>
              <a:srgbClr val="C2C2C2"/>
            </a:solidFill>
            <a:prstDash val="solid"/>
            <a:round/>
            <a:headEnd len="med" w="med" type="none"/>
            <a:tailEnd len="med" w="med" type="none"/>
          </a:ln>
        </p:spPr>
      </p:cxnSp>
      <p:cxnSp>
        <p:nvCxnSpPr>
          <p:cNvPr id="719" name="Google Shape;719;p40"/>
          <p:cNvCxnSpPr>
            <a:stCxn id="716" idx="2"/>
            <a:endCxn id="713" idx="2"/>
          </p:cNvCxnSpPr>
          <p:nvPr/>
        </p:nvCxnSpPr>
        <p:spPr>
          <a:xfrm flipH="1" rot="5400000">
            <a:off x="3005000" y="1558025"/>
            <a:ext cx="483600" cy="3644700"/>
          </a:xfrm>
          <a:prstGeom prst="bentConnector3">
            <a:avLst>
              <a:gd fmla="val -49240" name="adj1"/>
            </a:avLst>
          </a:prstGeom>
          <a:noFill/>
          <a:ln cap="flat" cmpd="sng" w="9525">
            <a:solidFill>
              <a:srgbClr val="C2C2C2"/>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4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Perturbation Performance</a:t>
            </a:r>
            <a:endParaRPr/>
          </a:p>
        </p:txBody>
      </p:sp>
      <p:sp>
        <p:nvSpPr>
          <p:cNvPr id="725" name="Google Shape;725;p41"/>
          <p:cNvSpPr txBox="1"/>
          <p:nvPr/>
        </p:nvSpPr>
        <p:spPr>
          <a:xfrm>
            <a:off x="311700" y="1017800"/>
            <a:ext cx="8269800" cy="35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rgbClr val="3D3D3D"/>
                </a:solidFill>
                <a:latin typeface="Roboto"/>
                <a:ea typeface="Roboto"/>
                <a:cs typeface="Roboto"/>
                <a:sym typeface="Roboto"/>
              </a:rPr>
              <a:t>Whom out of the following will you consider to be NOT poor? More than one person can be chosen.</a:t>
            </a:r>
            <a:endParaRPr sz="1100">
              <a:solidFill>
                <a:srgbClr val="3D3D3D"/>
              </a:solidFill>
              <a:latin typeface="Roboto"/>
              <a:ea typeface="Roboto"/>
              <a:cs typeface="Roboto"/>
              <a:sym typeface="Roboto"/>
            </a:endParaRPr>
          </a:p>
        </p:txBody>
      </p:sp>
      <p:sp>
        <p:nvSpPr>
          <p:cNvPr id="726" name="Google Shape;726;p41"/>
          <p:cNvSpPr/>
          <p:nvPr/>
        </p:nvSpPr>
        <p:spPr>
          <a:xfrm>
            <a:off x="311700" y="2069113"/>
            <a:ext cx="2314800" cy="396300"/>
          </a:xfrm>
          <a:prstGeom prst="flowChartAlternateProcess">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2"/>
                </a:solidFill>
                <a:latin typeface="Roboto"/>
                <a:ea typeface="Roboto"/>
                <a:cs typeface="Roboto"/>
                <a:sym typeface="Roboto"/>
              </a:rPr>
              <a:t>Attended School Upto Class 8</a:t>
            </a:r>
            <a:endParaRPr sz="900">
              <a:latin typeface="Roboto"/>
              <a:ea typeface="Roboto"/>
              <a:cs typeface="Roboto"/>
              <a:sym typeface="Roboto"/>
            </a:endParaRPr>
          </a:p>
        </p:txBody>
      </p:sp>
      <p:sp>
        <p:nvSpPr>
          <p:cNvPr id="727" name="Google Shape;727;p41"/>
          <p:cNvSpPr/>
          <p:nvPr/>
        </p:nvSpPr>
        <p:spPr>
          <a:xfrm>
            <a:off x="311700" y="2616813"/>
            <a:ext cx="2314800" cy="396300"/>
          </a:xfrm>
          <a:prstGeom prst="flowChartAlternateProcess">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2"/>
                </a:solidFill>
                <a:latin typeface="Roboto"/>
                <a:ea typeface="Roboto"/>
                <a:cs typeface="Roboto"/>
                <a:sym typeface="Roboto"/>
              </a:rPr>
              <a:t>Attended School Upto Class 10</a:t>
            </a:r>
            <a:endParaRPr sz="900">
              <a:latin typeface="Roboto"/>
              <a:ea typeface="Roboto"/>
              <a:cs typeface="Roboto"/>
              <a:sym typeface="Roboto"/>
            </a:endParaRPr>
          </a:p>
        </p:txBody>
      </p:sp>
      <p:sp>
        <p:nvSpPr>
          <p:cNvPr id="728" name="Google Shape;728;p41"/>
          <p:cNvSpPr/>
          <p:nvPr/>
        </p:nvSpPr>
        <p:spPr>
          <a:xfrm>
            <a:off x="311700" y="3164513"/>
            <a:ext cx="2314800" cy="396300"/>
          </a:xfrm>
          <a:prstGeom prst="flowChartAlternateProcess">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2"/>
                </a:solidFill>
                <a:latin typeface="Roboto"/>
                <a:ea typeface="Roboto"/>
                <a:cs typeface="Roboto"/>
                <a:sym typeface="Roboto"/>
              </a:rPr>
              <a:t>Attended School Upto Class 12</a:t>
            </a:r>
            <a:endParaRPr sz="900">
              <a:latin typeface="Roboto"/>
              <a:ea typeface="Roboto"/>
              <a:cs typeface="Roboto"/>
              <a:sym typeface="Roboto"/>
            </a:endParaRPr>
          </a:p>
        </p:txBody>
      </p:sp>
      <p:sp>
        <p:nvSpPr>
          <p:cNvPr id="729" name="Google Shape;729;p41"/>
          <p:cNvSpPr/>
          <p:nvPr/>
        </p:nvSpPr>
        <p:spPr>
          <a:xfrm>
            <a:off x="5879400" y="2099750"/>
            <a:ext cx="2702100" cy="396300"/>
          </a:xfrm>
          <a:prstGeom prst="flowChartAlternateProcess">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2"/>
                </a:solidFill>
                <a:latin typeface="Roboto"/>
                <a:ea typeface="Roboto"/>
                <a:cs typeface="Roboto"/>
                <a:sym typeface="Roboto"/>
              </a:rPr>
              <a:t>Has 1 of the Assets</a:t>
            </a:r>
            <a:endParaRPr sz="900">
              <a:latin typeface="Roboto"/>
              <a:ea typeface="Roboto"/>
              <a:cs typeface="Roboto"/>
              <a:sym typeface="Roboto"/>
            </a:endParaRPr>
          </a:p>
        </p:txBody>
      </p:sp>
      <p:sp>
        <p:nvSpPr>
          <p:cNvPr id="730" name="Google Shape;730;p41"/>
          <p:cNvSpPr/>
          <p:nvPr/>
        </p:nvSpPr>
        <p:spPr>
          <a:xfrm>
            <a:off x="5879400" y="2600650"/>
            <a:ext cx="2702100" cy="396300"/>
          </a:xfrm>
          <a:prstGeom prst="flowChartAlternateProcess">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2"/>
                </a:solidFill>
                <a:latin typeface="Roboto"/>
                <a:ea typeface="Roboto"/>
                <a:cs typeface="Roboto"/>
                <a:sym typeface="Roboto"/>
              </a:rPr>
              <a:t>Has 2 of the Assets</a:t>
            </a:r>
            <a:endParaRPr sz="900">
              <a:latin typeface="Roboto"/>
              <a:ea typeface="Roboto"/>
              <a:cs typeface="Roboto"/>
              <a:sym typeface="Roboto"/>
            </a:endParaRPr>
          </a:p>
        </p:txBody>
      </p:sp>
      <p:sp>
        <p:nvSpPr>
          <p:cNvPr id="731" name="Google Shape;731;p41"/>
          <p:cNvSpPr/>
          <p:nvPr/>
        </p:nvSpPr>
        <p:spPr>
          <a:xfrm>
            <a:off x="5879400" y="3148350"/>
            <a:ext cx="2702100" cy="396300"/>
          </a:xfrm>
          <a:prstGeom prst="flowChartAlternateProcess">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2"/>
                </a:solidFill>
                <a:latin typeface="Roboto"/>
                <a:ea typeface="Roboto"/>
                <a:cs typeface="Roboto"/>
                <a:sym typeface="Roboto"/>
              </a:rPr>
              <a:t>Has 3 or more of the Assets</a:t>
            </a:r>
            <a:endParaRPr sz="900">
              <a:latin typeface="Roboto"/>
              <a:ea typeface="Roboto"/>
              <a:cs typeface="Roboto"/>
              <a:sym typeface="Roboto"/>
            </a:endParaRPr>
          </a:p>
        </p:txBody>
      </p:sp>
      <p:sp>
        <p:nvSpPr>
          <p:cNvPr id="732" name="Google Shape;732;p41"/>
          <p:cNvSpPr/>
          <p:nvPr/>
        </p:nvSpPr>
        <p:spPr>
          <a:xfrm>
            <a:off x="5879400" y="1598850"/>
            <a:ext cx="2702100" cy="396300"/>
          </a:xfrm>
          <a:prstGeom prst="flowChartAlternateProcess">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2"/>
                </a:solidFill>
                <a:latin typeface="Roboto"/>
                <a:ea typeface="Roboto"/>
                <a:cs typeface="Roboto"/>
                <a:sym typeface="Roboto"/>
              </a:rPr>
              <a:t>Has None of the Assets</a:t>
            </a:r>
            <a:endParaRPr sz="900">
              <a:latin typeface="Roboto"/>
              <a:ea typeface="Roboto"/>
              <a:cs typeface="Roboto"/>
              <a:sym typeface="Roboto"/>
            </a:endParaRPr>
          </a:p>
        </p:txBody>
      </p:sp>
      <p:sp>
        <p:nvSpPr>
          <p:cNvPr id="733" name="Google Shape;733;p41"/>
          <p:cNvSpPr/>
          <p:nvPr/>
        </p:nvSpPr>
        <p:spPr>
          <a:xfrm>
            <a:off x="311700" y="1582688"/>
            <a:ext cx="2314800" cy="396300"/>
          </a:xfrm>
          <a:prstGeom prst="flowChartAlternateProcess">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2"/>
                </a:solidFill>
                <a:latin typeface="Roboto"/>
                <a:ea typeface="Roboto"/>
                <a:cs typeface="Roboto"/>
                <a:sym typeface="Roboto"/>
              </a:rPr>
              <a:t>Attended School Upto Class &lt; 8</a:t>
            </a:r>
            <a:endParaRPr sz="900">
              <a:latin typeface="Roboto"/>
              <a:ea typeface="Roboto"/>
              <a:cs typeface="Roboto"/>
              <a:sym typeface="Roboto"/>
            </a:endParaRPr>
          </a:p>
        </p:txBody>
      </p:sp>
      <p:pic>
        <p:nvPicPr>
          <p:cNvPr id="734" name="Google Shape;734;p41"/>
          <p:cNvPicPr preferRelativeResize="0"/>
          <p:nvPr/>
        </p:nvPicPr>
        <p:blipFill>
          <a:blip r:embed="rId3">
            <a:alphaModFix/>
          </a:blip>
          <a:stretch>
            <a:fillRect/>
          </a:stretch>
        </p:blipFill>
        <p:spPr>
          <a:xfrm>
            <a:off x="3090816" y="2220550"/>
            <a:ext cx="591284" cy="607800"/>
          </a:xfrm>
          <a:prstGeom prst="rect">
            <a:avLst/>
          </a:prstGeom>
          <a:noFill/>
          <a:ln>
            <a:noFill/>
          </a:ln>
        </p:spPr>
      </p:pic>
      <p:cxnSp>
        <p:nvCxnSpPr>
          <p:cNvPr id="735" name="Google Shape;735;p41"/>
          <p:cNvCxnSpPr>
            <a:stCxn id="733" idx="3"/>
            <a:endCxn id="734" idx="1"/>
          </p:cNvCxnSpPr>
          <p:nvPr/>
        </p:nvCxnSpPr>
        <p:spPr>
          <a:xfrm>
            <a:off x="2626500" y="1780838"/>
            <a:ext cx="464400" cy="743700"/>
          </a:xfrm>
          <a:prstGeom prst="bentConnector3">
            <a:avLst>
              <a:gd fmla="val 49991" name="adj1"/>
            </a:avLst>
          </a:prstGeom>
          <a:noFill/>
          <a:ln cap="flat" cmpd="sng" w="9525">
            <a:solidFill>
              <a:srgbClr val="C2C2C2"/>
            </a:solidFill>
            <a:prstDash val="solid"/>
            <a:round/>
            <a:headEnd len="med" w="med" type="none"/>
            <a:tailEnd len="med" w="med" type="none"/>
          </a:ln>
        </p:spPr>
      </p:cxnSp>
      <p:cxnSp>
        <p:nvCxnSpPr>
          <p:cNvPr id="736" name="Google Shape;736;p41"/>
          <p:cNvCxnSpPr>
            <a:stCxn id="726" idx="3"/>
            <a:endCxn id="734" idx="1"/>
          </p:cNvCxnSpPr>
          <p:nvPr/>
        </p:nvCxnSpPr>
        <p:spPr>
          <a:xfrm>
            <a:off x="2626500" y="2267263"/>
            <a:ext cx="464400" cy="257100"/>
          </a:xfrm>
          <a:prstGeom prst="bentConnector3">
            <a:avLst>
              <a:gd fmla="val 49991" name="adj1"/>
            </a:avLst>
          </a:prstGeom>
          <a:noFill/>
          <a:ln cap="flat" cmpd="sng" w="9525">
            <a:solidFill>
              <a:srgbClr val="C2C2C2"/>
            </a:solidFill>
            <a:prstDash val="solid"/>
            <a:round/>
            <a:headEnd len="med" w="med" type="none"/>
            <a:tailEnd len="med" w="med" type="none"/>
          </a:ln>
        </p:spPr>
      </p:cxnSp>
      <p:cxnSp>
        <p:nvCxnSpPr>
          <p:cNvPr id="737" name="Google Shape;737;p41"/>
          <p:cNvCxnSpPr>
            <a:stCxn id="727" idx="3"/>
            <a:endCxn id="734" idx="1"/>
          </p:cNvCxnSpPr>
          <p:nvPr/>
        </p:nvCxnSpPr>
        <p:spPr>
          <a:xfrm flipH="1" rot="10800000">
            <a:off x="2626500" y="2524563"/>
            <a:ext cx="464400" cy="290400"/>
          </a:xfrm>
          <a:prstGeom prst="bentConnector3">
            <a:avLst>
              <a:gd fmla="val 49991" name="adj1"/>
            </a:avLst>
          </a:prstGeom>
          <a:noFill/>
          <a:ln cap="flat" cmpd="sng" w="9525">
            <a:solidFill>
              <a:srgbClr val="C2C2C2"/>
            </a:solidFill>
            <a:prstDash val="solid"/>
            <a:round/>
            <a:headEnd len="med" w="med" type="none"/>
            <a:tailEnd len="med" w="med" type="none"/>
          </a:ln>
        </p:spPr>
      </p:cxnSp>
      <p:cxnSp>
        <p:nvCxnSpPr>
          <p:cNvPr id="738" name="Google Shape;738;p41"/>
          <p:cNvCxnSpPr>
            <a:stCxn id="728" idx="3"/>
            <a:endCxn id="734" idx="1"/>
          </p:cNvCxnSpPr>
          <p:nvPr/>
        </p:nvCxnSpPr>
        <p:spPr>
          <a:xfrm flipH="1" rot="10800000">
            <a:off x="2626500" y="2524463"/>
            <a:ext cx="464400" cy="838200"/>
          </a:xfrm>
          <a:prstGeom prst="bentConnector3">
            <a:avLst>
              <a:gd fmla="val 49991" name="adj1"/>
            </a:avLst>
          </a:prstGeom>
          <a:noFill/>
          <a:ln cap="flat" cmpd="sng" w="9525">
            <a:solidFill>
              <a:srgbClr val="C2C2C2"/>
            </a:solidFill>
            <a:prstDash val="solid"/>
            <a:round/>
            <a:headEnd len="med" w="med" type="none"/>
            <a:tailEnd len="med" w="med" type="none"/>
          </a:ln>
        </p:spPr>
      </p:cxnSp>
      <p:pic>
        <p:nvPicPr>
          <p:cNvPr id="739" name="Google Shape;739;p41"/>
          <p:cNvPicPr preferRelativeResize="0"/>
          <p:nvPr/>
        </p:nvPicPr>
        <p:blipFill>
          <a:blip r:embed="rId4">
            <a:alphaModFix/>
          </a:blip>
          <a:stretch>
            <a:fillRect/>
          </a:stretch>
        </p:blipFill>
        <p:spPr>
          <a:xfrm>
            <a:off x="4737356" y="2267851"/>
            <a:ext cx="650044" cy="607800"/>
          </a:xfrm>
          <a:prstGeom prst="rect">
            <a:avLst/>
          </a:prstGeom>
          <a:noFill/>
          <a:ln>
            <a:noFill/>
          </a:ln>
        </p:spPr>
      </p:pic>
      <p:cxnSp>
        <p:nvCxnSpPr>
          <p:cNvPr id="740" name="Google Shape;740;p41"/>
          <p:cNvCxnSpPr>
            <a:stCxn id="732" idx="1"/>
            <a:endCxn id="739" idx="3"/>
          </p:cNvCxnSpPr>
          <p:nvPr/>
        </p:nvCxnSpPr>
        <p:spPr>
          <a:xfrm flipH="1">
            <a:off x="5387400" y="1797000"/>
            <a:ext cx="492000" cy="774900"/>
          </a:xfrm>
          <a:prstGeom prst="bentConnector3">
            <a:avLst>
              <a:gd fmla="val 50000" name="adj1"/>
            </a:avLst>
          </a:prstGeom>
          <a:noFill/>
          <a:ln cap="flat" cmpd="sng" w="9525">
            <a:solidFill>
              <a:srgbClr val="C2C2C2"/>
            </a:solidFill>
            <a:prstDash val="solid"/>
            <a:round/>
            <a:headEnd len="med" w="med" type="none"/>
            <a:tailEnd len="med" w="med" type="none"/>
          </a:ln>
        </p:spPr>
      </p:cxnSp>
      <p:cxnSp>
        <p:nvCxnSpPr>
          <p:cNvPr id="741" name="Google Shape;741;p41"/>
          <p:cNvCxnSpPr>
            <a:stCxn id="729" idx="1"/>
            <a:endCxn id="739" idx="3"/>
          </p:cNvCxnSpPr>
          <p:nvPr/>
        </p:nvCxnSpPr>
        <p:spPr>
          <a:xfrm flipH="1">
            <a:off x="5387400" y="2297900"/>
            <a:ext cx="492000" cy="273900"/>
          </a:xfrm>
          <a:prstGeom prst="bentConnector3">
            <a:avLst>
              <a:gd fmla="val 50000" name="adj1"/>
            </a:avLst>
          </a:prstGeom>
          <a:noFill/>
          <a:ln cap="flat" cmpd="sng" w="9525">
            <a:solidFill>
              <a:srgbClr val="C2C2C2"/>
            </a:solidFill>
            <a:prstDash val="solid"/>
            <a:round/>
            <a:headEnd len="med" w="med" type="none"/>
            <a:tailEnd len="med" w="med" type="none"/>
          </a:ln>
        </p:spPr>
      </p:cxnSp>
      <p:cxnSp>
        <p:nvCxnSpPr>
          <p:cNvPr id="742" name="Google Shape;742;p41"/>
          <p:cNvCxnSpPr>
            <a:stCxn id="730" idx="1"/>
            <a:endCxn id="739" idx="3"/>
          </p:cNvCxnSpPr>
          <p:nvPr/>
        </p:nvCxnSpPr>
        <p:spPr>
          <a:xfrm rot="10800000">
            <a:off x="5387400" y="2571700"/>
            <a:ext cx="492000" cy="227100"/>
          </a:xfrm>
          <a:prstGeom prst="bentConnector3">
            <a:avLst>
              <a:gd fmla="val 50000" name="adj1"/>
            </a:avLst>
          </a:prstGeom>
          <a:noFill/>
          <a:ln cap="flat" cmpd="sng" w="9525">
            <a:solidFill>
              <a:srgbClr val="C2C2C2"/>
            </a:solidFill>
            <a:prstDash val="solid"/>
            <a:round/>
            <a:headEnd len="med" w="med" type="none"/>
            <a:tailEnd len="med" w="med" type="none"/>
          </a:ln>
        </p:spPr>
      </p:cxnSp>
      <p:cxnSp>
        <p:nvCxnSpPr>
          <p:cNvPr id="743" name="Google Shape;743;p41"/>
          <p:cNvCxnSpPr>
            <a:stCxn id="731" idx="1"/>
            <a:endCxn id="739" idx="3"/>
          </p:cNvCxnSpPr>
          <p:nvPr/>
        </p:nvCxnSpPr>
        <p:spPr>
          <a:xfrm rot="10800000">
            <a:off x="5387400" y="2571900"/>
            <a:ext cx="492000" cy="774600"/>
          </a:xfrm>
          <a:prstGeom prst="bentConnector3">
            <a:avLst>
              <a:gd fmla="val 50000" name="adj1"/>
            </a:avLst>
          </a:prstGeom>
          <a:noFill/>
          <a:ln cap="flat" cmpd="sng" w="9525">
            <a:solidFill>
              <a:srgbClr val="C2C2C2"/>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a:t>
            </a:r>
            <a:endParaRPr/>
          </a:p>
        </p:txBody>
      </p:sp>
      <p:grpSp>
        <p:nvGrpSpPr>
          <p:cNvPr id="100" name="Google Shape;100;p15"/>
          <p:cNvGrpSpPr/>
          <p:nvPr/>
        </p:nvGrpSpPr>
        <p:grpSpPr>
          <a:xfrm>
            <a:off x="431925" y="1304875"/>
            <a:ext cx="2628925" cy="3416400"/>
            <a:chOff x="431925" y="1304875"/>
            <a:chExt cx="2628925" cy="3416400"/>
          </a:xfrm>
        </p:grpSpPr>
        <p:sp>
          <p:nvSpPr>
            <p:cNvPr id="101" name="Google Shape;101;p15"/>
            <p:cNvSpPr txBox="1"/>
            <p:nvPr/>
          </p:nvSpPr>
          <p:spPr>
            <a:xfrm>
              <a:off x="431925"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5"/>
            <p:cNvSpPr/>
            <p:nvPr/>
          </p:nvSpPr>
          <p:spPr>
            <a:xfrm>
              <a:off x="4319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5"/>
          <p:cNvSpPr txBox="1"/>
          <p:nvPr>
            <p:ph idx="4294967295" type="body"/>
          </p:nvPr>
        </p:nvSpPr>
        <p:spPr>
          <a:xfrm>
            <a:off x="506425"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Regional Problems</a:t>
            </a:r>
            <a:endParaRPr>
              <a:solidFill>
                <a:schemeClr val="lt1"/>
              </a:solidFill>
            </a:endParaRPr>
          </a:p>
        </p:txBody>
      </p:sp>
      <p:sp>
        <p:nvSpPr>
          <p:cNvPr id="104" name="Google Shape;104;p15"/>
          <p:cNvSpPr txBox="1"/>
          <p:nvPr>
            <p:ph idx="4294967295" type="body"/>
          </p:nvPr>
        </p:nvSpPr>
        <p:spPr>
          <a:xfrm>
            <a:off x="508325" y="1850300"/>
            <a:ext cx="2478600" cy="27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Many of the indicators does not </a:t>
            </a:r>
            <a:r>
              <a:rPr lang="en" sz="1600"/>
              <a:t>portray</a:t>
            </a:r>
            <a:r>
              <a:rPr lang="en" sz="1600"/>
              <a:t> the true picture of poverty or deprivations faced by people living in a region.</a:t>
            </a:r>
            <a:endParaRPr sz="1600"/>
          </a:p>
          <a:p>
            <a:pPr indent="0" lvl="0" marL="0" rtl="0" algn="l">
              <a:spcBef>
                <a:spcPts val="1600"/>
              </a:spcBef>
              <a:spcAft>
                <a:spcPts val="1600"/>
              </a:spcAft>
              <a:buNone/>
            </a:pPr>
            <a:r>
              <a:rPr lang="en" sz="1600"/>
              <a:t>Current weighting scheme doesn’t take into account this factor.</a:t>
            </a:r>
            <a:endParaRPr sz="1600"/>
          </a:p>
        </p:txBody>
      </p:sp>
      <p:grpSp>
        <p:nvGrpSpPr>
          <p:cNvPr id="105" name="Google Shape;105;p15"/>
          <p:cNvGrpSpPr/>
          <p:nvPr/>
        </p:nvGrpSpPr>
        <p:grpSpPr>
          <a:xfrm>
            <a:off x="3320450" y="1304875"/>
            <a:ext cx="2632500" cy="3416400"/>
            <a:chOff x="3320450" y="1304875"/>
            <a:chExt cx="2632500" cy="3416400"/>
          </a:xfrm>
        </p:grpSpPr>
        <p:sp>
          <p:nvSpPr>
            <p:cNvPr id="106" name="Google Shape;106;p15"/>
            <p:cNvSpPr txBox="1"/>
            <p:nvPr/>
          </p:nvSpPr>
          <p:spPr>
            <a:xfrm>
              <a:off x="3324050"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p:nvPr/>
          </p:nvSpPr>
          <p:spPr>
            <a:xfrm>
              <a:off x="33204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 name="Google Shape;108;p15"/>
          <p:cNvSpPr txBox="1"/>
          <p:nvPr>
            <p:ph idx="4294967295" type="body"/>
          </p:nvPr>
        </p:nvSpPr>
        <p:spPr>
          <a:xfrm>
            <a:off x="3389450"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Indian Context</a:t>
            </a:r>
            <a:endParaRPr>
              <a:solidFill>
                <a:schemeClr val="lt1"/>
              </a:solidFill>
            </a:endParaRPr>
          </a:p>
        </p:txBody>
      </p:sp>
      <p:sp>
        <p:nvSpPr>
          <p:cNvPr id="109" name="Google Shape;109;p15"/>
          <p:cNvSpPr txBox="1"/>
          <p:nvPr>
            <p:ph idx="4294967295" type="body"/>
          </p:nvPr>
        </p:nvSpPr>
        <p:spPr>
          <a:xfrm>
            <a:off x="3396775" y="1850300"/>
            <a:ext cx="2478600" cy="27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The MPI </a:t>
            </a:r>
            <a:r>
              <a:rPr lang="en" sz="1600"/>
              <a:t>Indicators</a:t>
            </a:r>
            <a:r>
              <a:rPr lang="en" sz="1600"/>
              <a:t> are taken directly from global MPI model. This makes it less accurate in Indian context.</a:t>
            </a:r>
            <a:endParaRPr sz="1600"/>
          </a:p>
          <a:p>
            <a:pPr indent="0" lvl="0" marL="0" rtl="0" algn="l">
              <a:spcBef>
                <a:spcPts val="1600"/>
              </a:spcBef>
              <a:spcAft>
                <a:spcPts val="1600"/>
              </a:spcAft>
              <a:buNone/>
            </a:pPr>
            <a:r>
              <a:rPr lang="en" sz="1600"/>
              <a:t>Need to revisit the indicators and improve their quality.</a:t>
            </a:r>
            <a:endParaRPr sz="1600"/>
          </a:p>
        </p:txBody>
      </p:sp>
      <p:grpSp>
        <p:nvGrpSpPr>
          <p:cNvPr id="110" name="Google Shape;110;p15"/>
          <p:cNvGrpSpPr/>
          <p:nvPr/>
        </p:nvGrpSpPr>
        <p:grpSpPr>
          <a:xfrm>
            <a:off x="6212550" y="1304875"/>
            <a:ext cx="2632500" cy="3416400"/>
            <a:chOff x="6212550" y="1304875"/>
            <a:chExt cx="2632500" cy="3416400"/>
          </a:xfrm>
        </p:grpSpPr>
        <p:sp>
          <p:nvSpPr>
            <p:cNvPr id="111" name="Google Shape;111;p15"/>
            <p:cNvSpPr/>
            <p:nvPr/>
          </p:nvSpPr>
          <p:spPr>
            <a:xfrm>
              <a:off x="621540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5"/>
            <p:cNvSpPr txBox="1"/>
            <p:nvPr/>
          </p:nvSpPr>
          <p:spPr>
            <a:xfrm>
              <a:off x="6212550" y="1304875"/>
              <a:ext cx="26325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5"/>
          <p:cNvSpPr txBox="1"/>
          <p:nvPr>
            <p:ph idx="4294967295" type="body"/>
          </p:nvPr>
        </p:nvSpPr>
        <p:spPr>
          <a:xfrm>
            <a:off x="6272475"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Problem statement</a:t>
            </a:r>
            <a:endParaRPr>
              <a:solidFill>
                <a:schemeClr val="lt1"/>
              </a:solidFill>
            </a:endParaRPr>
          </a:p>
        </p:txBody>
      </p:sp>
      <p:sp>
        <p:nvSpPr>
          <p:cNvPr id="114" name="Google Shape;114;p15"/>
          <p:cNvSpPr txBox="1"/>
          <p:nvPr>
            <p:ph idx="4294967295" type="body"/>
          </p:nvPr>
        </p:nvSpPr>
        <p:spPr>
          <a:xfrm>
            <a:off x="6286400" y="1850300"/>
            <a:ext cx="2478600" cy="279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Design a weighting scheme which is more robust and flexible:</a:t>
            </a:r>
            <a:br>
              <a:rPr lang="en" sz="1600"/>
            </a:br>
            <a:br>
              <a:rPr lang="en" sz="1600"/>
            </a:br>
            <a:r>
              <a:rPr lang="en" sz="1600"/>
              <a:t>- Adaptable Weights</a:t>
            </a:r>
            <a:br>
              <a:rPr lang="en" sz="1600"/>
            </a:br>
            <a:r>
              <a:rPr lang="en" sz="1600"/>
              <a:t>- Weights ∝ Deprivation</a:t>
            </a:r>
            <a:br>
              <a:rPr lang="en" sz="1600"/>
            </a:br>
            <a:r>
              <a:rPr lang="en" sz="1600"/>
              <a:t>- The Indicators truly capture what is intended</a:t>
            </a:r>
            <a:endParaRPr sz="16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42"/>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Collection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4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to Collect?</a:t>
            </a:r>
            <a:endParaRPr/>
          </a:p>
        </p:txBody>
      </p:sp>
      <p:sp>
        <p:nvSpPr>
          <p:cNvPr id="754" name="Google Shape;754;p43"/>
          <p:cNvSpPr/>
          <p:nvPr/>
        </p:nvSpPr>
        <p:spPr>
          <a:xfrm>
            <a:off x="828100" y="1182250"/>
            <a:ext cx="3819300" cy="645600"/>
          </a:xfrm>
          <a:prstGeom prst="roundRect">
            <a:avLst>
              <a:gd fmla="val 16667" name="adj"/>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Choose Households Based on help from Municipality or Panchayat</a:t>
            </a:r>
            <a:endParaRPr/>
          </a:p>
        </p:txBody>
      </p:sp>
      <p:sp>
        <p:nvSpPr>
          <p:cNvPr id="755" name="Google Shape;755;p43"/>
          <p:cNvSpPr/>
          <p:nvPr/>
        </p:nvSpPr>
        <p:spPr>
          <a:xfrm>
            <a:off x="5013000" y="1182250"/>
            <a:ext cx="3819300" cy="645600"/>
          </a:xfrm>
          <a:prstGeom prst="roundRect">
            <a:avLst>
              <a:gd fmla="val 16667" name="adj"/>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Establish Rapport</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Ask About Socio-Economic Background</a:t>
            </a:r>
            <a:endParaRPr>
              <a:latin typeface="Roboto"/>
              <a:ea typeface="Roboto"/>
              <a:cs typeface="Roboto"/>
              <a:sym typeface="Roboto"/>
            </a:endParaRPr>
          </a:p>
        </p:txBody>
      </p:sp>
      <p:cxnSp>
        <p:nvCxnSpPr>
          <p:cNvPr id="756" name="Google Shape;756;p43"/>
          <p:cNvCxnSpPr>
            <a:stCxn id="754" idx="3"/>
            <a:endCxn id="755" idx="1"/>
          </p:cNvCxnSpPr>
          <p:nvPr/>
        </p:nvCxnSpPr>
        <p:spPr>
          <a:xfrm>
            <a:off x="4647400" y="1505050"/>
            <a:ext cx="365700" cy="0"/>
          </a:xfrm>
          <a:prstGeom prst="straightConnector1">
            <a:avLst/>
          </a:prstGeom>
          <a:noFill/>
          <a:ln cap="flat" cmpd="sng" w="9525">
            <a:solidFill>
              <a:schemeClr val="dk2"/>
            </a:solidFill>
            <a:prstDash val="solid"/>
            <a:round/>
            <a:headEnd len="med" w="med" type="none"/>
            <a:tailEnd len="med" w="med" type="triangle"/>
          </a:ln>
        </p:spPr>
      </p:cxnSp>
      <p:sp>
        <p:nvSpPr>
          <p:cNvPr id="757" name="Google Shape;757;p43"/>
          <p:cNvSpPr/>
          <p:nvPr/>
        </p:nvSpPr>
        <p:spPr>
          <a:xfrm>
            <a:off x="5013000" y="2709525"/>
            <a:ext cx="3819300" cy="645600"/>
          </a:xfrm>
          <a:prstGeom prst="roundRect">
            <a:avLst>
              <a:gd fmla="val 16667" name="adj"/>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Ask Questions</a:t>
            </a:r>
            <a:endParaRPr/>
          </a:p>
        </p:txBody>
      </p:sp>
      <p:cxnSp>
        <p:nvCxnSpPr>
          <p:cNvPr id="758" name="Google Shape;758;p43"/>
          <p:cNvCxnSpPr>
            <a:stCxn id="755" idx="2"/>
            <a:endCxn id="757" idx="0"/>
          </p:cNvCxnSpPr>
          <p:nvPr/>
        </p:nvCxnSpPr>
        <p:spPr>
          <a:xfrm>
            <a:off x="6922650" y="1827850"/>
            <a:ext cx="0" cy="881700"/>
          </a:xfrm>
          <a:prstGeom prst="straightConnector1">
            <a:avLst/>
          </a:prstGeom>
          <a:noFill/>
          <a:ln cap="flat" cmpd="sng" w="9525">
            <a:solidFill>
              <a:schemeClr val="dk2"/>
            </a:solidFill>
            <a:prstDash val="solid"/>
            <a:round/>
            <a:headEnd len="med" w="med" type="none"/>
            <a:tailEnd len="med" w="med" type="triangle"/>
          </a:ln>
        </p:spPr>
      </p:cxnSp>
      <p:sp>
        <p:nvSpPr>
          <p:cNvPr id="759" name="Google Shape;759;p43"/>
          <p:cNvSpPr/>
          <p:nvPr/>
        </p:nvSpPr>
        <p:spPr>
          <a:xfrm>
            <a:off x="5013000" y="4236800"/>
            <a:ext cx="3819300" cy="702900"/>
          </a:xfrm>
          <a:prstGeom prst="roundRect">
            <a:avLst>
              <a:gd fmla="val 16667" name="adj"/>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Each of the 3 people in the survey group should mark the household poor/not poor</a:t>
            </a:r>
            <a:endParaRPr/>
          </a:p>
        </p:txBody>
      </p:sp>
      <p:cxnSp>
        <p:nvCxnSpPr>
          <p:cNvPr id="760" name="Google Shape;760;p43"/>
          <p:cNvCxnSpPr>
            <a:stCxn id="757" idx="2"/>
            <a:endCxn id="759" idx="0"/>
          </p:cNvCxnSpPr>
          <p:nvPr/>
        </p:nvCxnSpPr>
        <p:spPr>
          <a:xfrm>
            <a:off x="6922650" y="3355125"/>
            <a:ext cx="0" cy="881700"/>
          </a:xfrm>
          <a:prstGeom prst="straightConnector1">
            <a:avLst/>
          </a:prstGeom>
          <a:noFill/>
          <a:ln cap="flat" cmpd="sng" w="9525">
            <a:solidFill>
              <a:schemeClr val="dk2"/>
            </a:solidFill>
            <a:prstDash val="solid"/>
            <a:round/>
            <a:headEnd len="med" w="med" type="none"/>
            <a:tailEnd len="med" w="med" type="triangle"/>
          </a:ln>
        </p:spPr>
      </p:cxnSp>
      <p:sp>
        <p:nvSpPr>
          <p:cNvPr id="761" name="Google Shape;761;p43"/>
          <p:cNvSpPr/>
          <p:nvPr/>
        </p:nvSpPr>
        <p:spPr>
          <a:xfrm>
            <a:off x="1787650" y="4265450"/>
            <a:ext cx="1900200" cy="645600"/>
          </a:xfrm>
          <a:prstGeom prst="roundRect">
            <a:avLst>
              <a:gd fmla="val 16667" name="adj"/>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Carry out Inference</a:t>
            </a:r>
            <a:endParaRPr/>
          </a:p>
        </p:txBody>
      </p:sp>
      <p:cxnSp>
        <p:nvCxnSpPr>
          <p:cNvPr id="762" name="Google Shape;762;p43"/>
          <p:cNvCxnSpPr>
            <a:stCxn id="759" idx="1"/>
            <a:endCxn id="763" idx="3"/>
          </p:cNvCxnSpPr>
          <p:nvPr/>
        </p:nvCxnSpPr>
        <p:spPr>
          <a:xfrm rot="10800000">
            <a:off x="4664400" y="2641550"/>
            <a:ext cx="348600" cy="1946700"/>
          </a:xfrm>
          <a:prstGeom prst="bentConnector3">
            <a:avLst>
              <a:gd fmla="val 50007" name="adj1"/>
            </a:avLst>
          </a:prstGeom>
          <a:noFill/>
          <a:ln cap="flat" cmpd="sng" w="9525">
            <a:solidFill>
              <a:srgbClr val="C2C2C2"/>
            </a:solidFill>
            <a:prstDash val="solid"/>
            <a:round/>
            <a:headEnd len="med" w="med" type="none"/>
            <a:tailEnd len="med" w="med" type="none"/>
          </a:ln>
        </p:spPr>
      </p:cxnSp>
      <p:pic>
        <p:nvPicPr>
          <p:cNvPr id="764" name="Google Shape;764;p43"/>
          <p:cNvPicPr preferRelativeResize="0"/>
          <p:nvPr/>
        </p:nvPicPr>
        <p:blipFill>
          <a:blip r:embed="rId3">
            <a:alphaModFix/>
          </a:blip>
          <a:stretch>
            <a:fillRect/>
          </a:stretch>
        </p:blipFill>
        <p:spPr>
          <a:xfrm>
            <a:off x="91200" y="1153600"/>
            <a:ext cx="702900" cy="702900"/>
          </a:xfrm>
          <a:prstGeom prst="rect">
            <a:avLst/>
          </a:prstGeom>
          <a:noFill/>
          <a:ln>
            <a:noFill/>
          </a:ln>
        </p:spPr>
      </p:pic>
      <p:pic>
        <p:nvPicPr>
          <p:cNvPr id="765" name="Google Shape;765;p43"/>
          <p:cNvPicPr preferRelativeResize="0"/>
          <p:nvPr/>
        </p:nvPicPr>
        <p:blipFill>
          <a:blip r:embed="rId4">
            <a:alphaModFix/>
          </a:blip>
          <a:stretch>
            <a:fillRect/>
          </a:stretch>
        </p:blipFill>
        <p:spPr>
          <a:xfrm>
            <a:off x="6385600" y="68688"/>
            <a:ext cx="1074101" cy="1290424"/>
          </a:xfrm>
          <a:prstGeom prst="rect">
            <a:avLst/>
          </a:prstGeom>
          <a:noFill/>
          <a:ln cap="flat" cmpd="sng" w="9525">
            <a:solidFill>
              <a:srgbClr val="C2C2C2"/>
            </a:solidFill>
            <a:prstDash val="solid"/>
            <a:round/>
            <a:headEnd len="sm" w="sm" type="none"/>
            <a:tailEnd len="sm" w="sm" type="none"/>
          </a:ln>
        </p:spPr>
      </p:pic>
      <p:sp>
        <p:nvSpPr>
          <p:cNvPr id="766" name="Google Shape;766;p43"/>
          <p:cNvSpPr/>
          <p:nvPr/>
        </p:nvSpPr>
        <p:spPr>
          <a:xfrm>
            <a:off x="5013000" y="1124925"/>
            <a:ext cx="3819300" cy="702900"/>
          </a:xfrm>
          <a:prstGeom prst="roundRect">
            <a:avLst>
              <a:gd fmla="val 16667" name="adj"/>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Establish Rapport</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Ask About Socio-Economic Background</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Observe Household Condition</a:t>
            </a:r>
            <a:endParaRPr>
              <a:latin typeface="Roboto"/>
              <a:ea typeface="Roboto"/>
              <a:cs typeface="Roboto"/>
              <a:sym typeface="Roboto"/>
            </a:endParaRPr>
          </a:p>
        </p:txBody>
      </p:sp>
      <p:pic>
        <p:nvPicPr>
          <p:cNvPr id="767" name="Google Shape;767;p43"/>
          <p:cNvPicPr preferRelativeResize="0"/>
          <p:nvPr/>
        </p:nvPicPr>
        <p:blipFill>
          <a:blip r:embed="rId5">
            <a:alphaModFix/>
          </a:blip>
          <a:stretch>
            <a:fillRect/>
          </a:stretch>
        </p:blipFill>
        <p:spPr>
          <a:xfrm>
            <a:off x="7071125" y="1894275"/>
            <a:ext cx="748800" cy="748800"/>
          </a:xfrm>
          <a:prstGeom prst="rect">
            <a:avLst/>
          </a:prstGeom>
          <a:noFill/>
          <a:ln>
            <a:noFill/>
          </a:ln>
        </p:spPr>
      </p:pic>
      <p:pic>
        <p:nvPicPr>
          <p:cNvPr id="768" name="Google Shape;768;p43"/>
          <p:cNvPicPr preferRelativeResize="0"/>
          <p:nvPr/>
        </p:nvPicPr>
        <p:blipFill>
          <a:blip r:embed="rId6">
            <a:alphaModFix/>
          </a:blip>
          <a:stretch>
            <a:fillRect/>
          </a:stretch>
        </p:blipFill>
        <p:spPr>
          <a:xfrm>
            <a:off x="7071125" y="3421562"/>
            <a:ext cx="748800" cy="748800"/>
          </a:xfrm>
          <a:prstGeom prst="rect">
            <a:avLst/>
          </a:prstGeom>
          <a:noFill/>
          <a:ln>
            <a:noFill/>
          </a:ln>
        </p:spPr>
      </p:pic>
      <p:pic>
        <p:nvPicPr>
          <p:cNvPr id="769" name="Google Shape;769;p43"/>
          <p:cNvPicPr preferRelativeResize="0"/>
          <p:nvPr/>
        </p:nvPicPr>
        <p:blipFill>
          <a:blip r:embed="rId7">
            <a:alphaModFix/>
          </a:blip>
          <a:stretch>
            <a:fillRect/>
          </a:stretch>
        </p:blipFill>
        <p:spPr>
          <a:xfrm>
            <a:off x="1333975" y="2993075"/>
            <a:ext cx="1272302" cy="1272302"/>
          </a:xfrm>
          <a:prstGeom prst="rect">
            <a:avLst/>
          </a:prstGeom>
          <a:noFill/>
          <a:ln>
            <a:noFill/>
          </a:ln>
        </p:spPr>
      </p:pic>
      <p:sp>
        <p:nvSpPr>
          <p:cNvPr id="763" name="Google Shape;763;p43"/>
          <p:cNvSpPr/>
          <p:nvPr/>
        </p:nvSpPr>
        <p:spPr>
          <a:xfrm>
            <a:off x="811150" y="2290175"/>
            <a:ext cx="3853200" cy="702900"/>
          </a:xfrm>
          <a:prstGeom prst="roundRect">
            <a:avLst>
              <a:gd fmla="val 16667" name="adj"/>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Can we change the questions to be asked using some strategy? To probe more into the perspectives</a:t>
            </a:r>
            <a:endParaRPr/>
          </a:p>
        </p:txBody>
      </p:sp>
      <p:cxnSp>
        <p:nvCxnSpPr>
          <p:cNvPr id="770" name="Google Shape;770;p43"/>
          <p:cNvCxnSpPr>
            <a:stCxn id="763" idx="2"/>
            <a:endCxn id="761" idx="0"/>
          </p:cNvCxnSpPr>
          <p:nvPr/>
        </p:nvCxnSpPr>
        <p:spPr>
          <a:xfrm>
            <a:off x="2737750" y="2993075"/>
            <a:ext cx="0" cy="1272300"/>
          </a:xfrm>
          <a:prstGeom prst="straightConnector1">
            <a:avLst/>
          </a:prstGeom>
          <a:noFill/>
          <a:ln cap="flat" cmpd="sng" w="9525">
            <a:solidFill>
              <a:schemeClr val="dk2"/>
            </a:solidFill>
            <a:prstDash val="solid"/>
            <a:round/>
            <a:headEnd len="med" w="med" type="none"/>
            <a:tailEnd len="med" w="med" type="triangle"/>
          </a:ln>
        </p:spPr>
      </p:cxnSp>
      <p:pic>
        <p:nvPicPr>
          <p:cNvPr id="771" name="Google Shape;771;p43"/>
          <p:cNvPicPr preferRelativeResize="0"/>
          <p:nvPr/>
        </p:nvPicPr>
        <p:blipFill>
          <a:blip r:embed="rId8">
            <a:alphaModFix/>
          </a:blip>
          <a:stretch>
            <a:fillRect/>
          </a:stretch>
        </p:blipFill>
        <p:spPr>
          <a:xfrm>
            <a:off x="45300" y="2267225"/>
            <a:ext cx="748800" cy="7488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5" name="Shape 775"/>
        <p:cNvGrpSpPr/>
        <p:nvPr/>
      </p:nvGrpSpPr>
      <p:grpSpPr>
        <a:xfrm>
          <a:off x="0" y="0"/>
          <a:ext cx="0" cy="0"/>
          <a:chOff x="0" y="0"/>
          <a:chExt cx="0" cy="0"/>
        </a:xfrm>
      </p:grpSpPr>
      <p:grpSp>
        <p:nvGrpSpPr>
          <p:cNvPr id="776" name="Google Shape;776;p44"/>
          <p:cNvGrpSpPr/>
          <p:nvPr/>
        </p:nvGrpSpPr>
        <p:grpSpPr>
          <a:xfrm>
            <a:off x="4939500" y="1219611"/>
            <a:ext cx="3837000" cy="2704200"/>
            <a:chOff x="4939500" y="1219611"/>
            <a:chExt cx="3837000" cy="2704200"/>
          </a:xfrm>
        </p:grpSpPr>
        <p:cxnSp>
          <p:nvCxnSpPr>
            <p:cNvPr id="777" name="Google Shape;777;p44"/>
            <p:cNvCxnSpPr/>
            <p:nvPr/>
          </p:nvCxnSpPr>
          <p:spPr>
            <a:xfrm>
              <a:off x="4939500"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778" name="Google Shape;778;p44"/>
            <p:cNvCxnSpPr/>
            <p:nvPr/>
          </p:nvCxnSpPr>
          <p:spPr>
            <a:xfrm>
              <a:off x="5365833"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779" name="Google Shape;779;p44"/>
            <p:cNvCxnSpPr/>
            <p:nvPr/>
          </p:nvCxnSpPr>
          <p:spPr>
            <a:xfrm>
              <a:off x="5792167"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780" name="Google Shape;780;p44"/>
            <p:cNvCxnSpPr/>
            <p:nvPr/>
          </p:nvCxnSpPr>
          <p:spPr>
            <a:xfrm>
              <a:off x="6218500"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781" name="Google Shape;781;p44"/>
            <p:cNvCxnSpPr/>
            <p:nvPr/>
          </p:nvCxnSpPr>
          <p:spPr>
            <a:xfrm>
              <a:off x="6644834"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782" name="Google Shape;782;p44"/>
            <p:cNvCxnSpPr/>
            <p:nvPr/>
          </p:nvCxnSpPr>
          <p:spPr>
            <a:xfrm>
              <a:off x="7071166"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783" name="Google Shape;783;p44"/>
            <p:cNvCxnSpPr/>
            <p:nvPr/>
          </p:nvCxnSpPr>
          <p:spPr>
            <a:xfrm>
              <a:off x="7497500"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784" name="Google Shape;784;p44"/>
            <p:cNvCxnSpPr/>
            <p:nvPr/>
          </p:nvCxnSpPr>
          <p:spPr>
            <a:xfrm>
              <a:off x="7923834"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785" name="Google Shape;785;p44"/>
            <p:cNvCxnSpPr/>
            <p:nvPr/>
          </p:nvCxnSpPr>
          <p:spPr>
            <a:xfrm>
              <a:off x="8350166"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786" name="Google Shape;786;p44"/>
            <p:cNvCxnSpPr/>
            <p:nvPr/>
          </p:nvCxnSpPr>
          <p:spPr>
            <a:xfrm>
              <a:off x="8776500" y="1219611"/>
              <a:ext cx="0" cy="2704200"/>
            </a:xfrm>
            <a:prstGeom prst="straightConnector1">
              <a:avLst/>
            </a:prstGeom>
            <a:noFill/>
            <a:ln cap="flat" cmpd="sng" w="9525">
              <a:solidFill>
                <a:schemeClr val="lt1"/>
              </a:solidFill>
              <a:prstDash val="dash"/>
              <a:round/>
              <a:headEnd len="sm" w="sm" type="none"/>
              <a:tailEnd len="sm" w="sm" type="none"/>
            </a:ln>
          </p:spPr>
        </p:cxnSp>
      </p:grpSp>
      <p:sp>
        <p:nvSpPr>
          <p:cNvPr id="787" name="Google Shape;787;p44"/>
          <p:cNvSpPr/>
          <p:nvPr/>
        </p:nvSpPr>
        <p:spPr>
          <a:xfrm>
            <a:off x="7014920" y="1752119"/>
            <a:ext cx="286500" cy="2865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4"/>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highlight>
                  <a:schemeClr val="lt1"/>
                </a:highlight>
              </a:rPr>
              <a:t>Estimation and Interpretation </a:t>
            </a:r>
            <a:endParaRPr>
              <a:solidFill>
                <a:srgbClr val="000000"/>
              </a:solidFill>
              <a:highlight>
                <a:schemeClr val="lt1"/>
              </a:highlight>
            </a:endParaRPr>
          </a:p>
          <a:p>
            <a:pPr indent="0" lvl="0" marL="0" rtl="0" algn="ctr">
              <a:spcBef>
                <a:spcPts val="0"/>
              </a:spcBef>
              <a:spcAft>
                <a:spcPts val="0"/>
              </a:spcAft>
              <a:buNone/>
            </a:pPr>
            <a:r>
              <a:rPr lang="en">
                <a:solidFill>
                  <a:srgbClr val="000000"/>
                </a:solidFill>
                <a:highlight>
                  <a:schemeClr val="lt1"/>
                </a:highlight>
              </a:rPr>
              <a:t>of Weights</a:t>
            </a:r>
            <a:endParaRPr/>
          </a:p>
        </p:txBody>
      </p:sp>
      <p:grpSp>
        <p:nvGrpSpPr>
          <p:cNvPr id="789" name="Google Shape;789;p44"/>
          <p:cNvGrpSpPr/>
          <p:nvPr/>
        </p:nvGrpSpPr>
        <p:grpSpPr>
          <a:xfrm>
            <a:off x="4939534" y="1636046"/>
            <a:ext cx="3825543" cy="1573620"/>
            <a:chOff x="1000000" y="2393988"/>
            <a:chExt cx="4144235" cy="1704713"/>
          </a:xfrm>
        </p:grpSpPr>
        <p:sp>
          <p:nvSpPr>
            <p:cNvPr id="790" name="Google Shape;790;p44"/>
            <p:cNvSpPr/>
            <p:nvPr/>
          </p:nvSpPr>
          <p:spPr>
            <a:xfrm>
              <a:off x="1000000" y="2440003"/>
              <a:ext cx="4144235" cy="1631269"/>
            </a:xfrm>
            <a:custGeom>
              <a:rect b="b" l="l" r="r" t="t"/>
              <a:pathLst>
                <a:path extrusionOk="0" h="90088" w="165422">
                  <a:moveTo>
                    <a:pt x="0" y="65550"/>
                  </a:moveTo>
                  <a:cubicBezTo>
                    <a:pt x="3559" y="56002"/>
                    <a:pt x="14632" y="11595"/>
                    <a:pt x="21355" y="8262"/>
                  </a:cubicBezTo>
                  <a:cubicBezTo>
                    <a:pt x="28078" y="4929"/>
                    <a:pt x="34067" y="46906"/>
                    <a:pt x="40338" y="45550"/>
                  </a:cubicBezTo>
                  <a:cubicBezTo>
                    <a:pt x="46609" y="44194"/>
                    <a:pt x="52711" y="2161"/>
                    <a:pt x="58982" y="127"/>
                  </a:cubicBezTo>
                  <a:cubicBezTo>
                    <a:pt x="65253" y="-1907"/>
                    <a:pt x="71807" y="30974"/>
                    <a:pt x="77965" y="33347"/>
                  </a:cubicBezTo>
                  <a:cubicBezTo>
                    <a:pt x="84123" y="35720"/>
                    <a:pt x="90055" y="6285"/>
                    <a:pt x="95931" y="14364"/>
                  </a:cubicBezTo>
                  <a:cubicBezTo>
                    <a:pt x="101807" y="22443"/>
                    <a:pt x="107626" y="77414"/>
                    <a:pt x="113219" y="81821"/>
                  </a:cubicBezTo>
                  <a:cubicBezTo>
                    <a:pt x="118812" y="86228"/>
                    <a:pt x="123671" y="39448"/>
                    <a:pt x="129490" y="40804"/>
                  </a:cubicBezTo>
                  <a:cubicBezTo>
                    <a:pt x="135309" y="42160"/>
                    <a:pt x="142145" y="92047"/>
                    <a:pt x="148134" y="89957"/>
                  </a:cubicBezTo>
                  <a:cubicBezTo>
                    <a:pt x="154123" y="87867"/>
                    <a:pt x="162541" y="38545"/>
                    <a:pt x="165422" y="28262"/>
                  </a:cubicBezTo>
                </a:path>
              </a:pathLst>
            </a:custGeom>
            <a:noFill/>
            <a:ln cap="flat" cmpd="sng" w="19050">
              <a:solidFill>
                <a:schemeClr val="lt1"/>
              </a:solidFill>
              <a:prstDash val="solid"/>
              <a:round/>
              <a:headEnd len="med" w="med" type="oval"/>
              <a:tailEnd len="med" w="med" type="oval"/>
            </a:ln>
          </p:spPr>
        </p:sp>
        <p:sp>
          <p:nvSpPr>
            <p:cNvPr id="791" name="Google Shape;791;p44"/>
            <p:cNvSpPr/>
            <p:nvPr/>
          </p:nvSpPr>
          <p:spPr>
            <a:xfrm>
              <a:off x="4658400" y="4014100"/>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4"/>
            <p:cNvSpPr/>
            <p:nvPr/>
          </p:nvSpPr>
          <p:spPr>
            <a:xfrm>
              <a:off x="4195525" y="3147350"/>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4"/>
            <p:cNvSpPr/>
            <p:nvPr/>
          </p:nvSpPr>
          <p:spPr>
            <a:xfrm>
              <a:off x="3800700" y="3868900"/>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4"/>
            <p:cNvSpPr/>
            <p:nvPr/>
          </p:nvSpPr>
          <p:spPr>
            <a:xfrm>
              <a:off x="3358650" y="2637813"/>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4"/>
            <p:cNvSpPr/>
            <p:nvPr/>
          </p:nvSpPr>
          <p:spPr>
            <a:xfrm>
              <a:off x="2909400" y="2993013"/>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4"/>
            <p:cNvSpPr/>
            <p:nvPr/>
          </p:nvSpPr>
          <p:spPr>
            <a:xfrm>
              <a:off x="2437450" y="2393988"/>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4"/>
            <p:cNvSpPr/>
            <p:nvPr/>
          </p:nvSpPr>
          <p:spPr>
            <a:xfrm>
              <a:off x="1974575" y="3213325"/>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4"/>
            <p:cNvSpPr/>
            <p:nvPr/>
          </p:nvSpPr>
          <p:spPr>
            <a:xfrm>
              <a:off x="1500000" y="2553225"/>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9" name="Google Shape;799;p44"/>
          <p:cNvSpPr/>
          <p:nvPr/>
        </p:nvSpPr>
        <p:spPr>
          <a:xfrm>
            <a:off x="6847150" y="1196745"/>
            <a:ext cx="1179600" cy="343800"/>
          </a:xfrm>
          <a:prstGeom prst="wedgeRoundRectCallout">
            <a:avLst>
              <a:gd fmla="val -21432" name="adj1"/>
              <a:gd fmla="val 84969" name="adj2"/>
              <a:gd fmla="val 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0" name="Google Shape;800;p44"/>
          <p:cNvGrpSpPr/>
          <p:nvPr/>
        </p:nvGrpSpPr>
        <p:grpSpPr>
          <a:xfrm>
            <a:off x="4939544" y="2419623"/>
            <a:ext cx="3836911" cy="1503799"/>
            <a:chOff x="1000025" y="2059300"/>
            <a:chExt cx="4156550" cy="1629075"/>
          </a:xfrm>
        </p:grpSpPr>
        <p:sp>
          <p:nvSpPr>
            <p:cNvPr id="801" name="Google Shape;801;p44"/>
            <p:cNvSpPr/>
            <p:nvPr/>
          </p:nvSpPr>
          <p:spPr>
            <a:xfrm>
              <a:off x="1000025" y="2083952"/>
              <a:ext cx="4156550" cy="1576975"/>
            </a:xfrm>
            <a:custGeom>
              <a:rect b="b" l="l" r="r" t="t"/>
              <a:pathLst>
                <a:path extrusionOk="0" h="63079" w="166262">
                  <a:moveTo>
                    <a:pt x="0" y="34952"/>
                  </a:moveTo>
                  <a:cubicBezTo>
                    <a:pt x="3623" y="29133"/>
                    <a:pt x="14946" y="1167"/>
                    <a:pt x="21740" y="37"/>
                  </a:cubicBezTo>
                  <a:cubicBezTo>
                    <a:pt x="28534" y="-1093"/>
                    <a:pt x="34478" y="24048"/>
                    <a:pt x="40762" y="28172"/>
                  </a:cubicBezTo>
                  <a:cubicBezTo>
                    <a:pt x="47046" y="32296"/>
                    <a:pt x="53256" y="18986"/>
                    <a:pt x="59446" y="24782"/>
                  </a:cubicBezTo>
                  <a:cubicBezTo>
                    <a:pt x="65636" y="30578"/>
                    <a:pt x="71730" y="60803"/>
                    <a:pt x="77901" y="62950"/>
                  </a:cubicBezTo>
                  <a:cubicBezTo>
                    <a:pt x="84072" y="65097"/>
                    <a:pt x="90490" y="39675"/>
                    <a:pt x="96472" y="37664"/>
                  </a:cubicBezTo>
                  <a:cubicBezTo>
                    <a:pt x="102455" y="35653"/>
                    <a:pt x="108078" y="54726"/>
                    <a:pt x="113796" y="50884"/>
                  </a:cubicBezTo>
                  <a:cubicBezTo>
                    <a:pt x="119514" y="47042"/>
                    <a:pt x="125063" y="18059"/>
                    <a:pt x="130781" y="14613"/>
                  </a:cubicBezTo>
                  <a:cubicBezTo>
                    <a:pt x="136499" y="11167"/>
                    <a:pt x="142192" y="30515"/>
                    <a:pt x="148105" y="30206"/>
                  </a:cubicBezTo>
                  <a:cubicBezTo>
                    <a:pt x="154019" y="29897"/>
                    <a:pt x="163236" y="15665"/>
                    <a:pt x="166262" y="12757"/>
                  </a:cubicBezTo>
                </a:path>
              </a:pathLst>
            </a:custGeom>
            <a:noFill/>
            <a:ln cap="flat" cmpd="sng" w="19050">
              <a:solidFill>
                <a:schemeClr val="accent4"/>
              </a:solidFill>
              <a:prstDash val="solid"/>
              <a:round/>
              <a:headEnd len="med" w="med" type="oval"/>
              <a:tailEnd len="med" w="med" type="oval"/>
            </a:ln>
          </p:spPr>
        </p:sp>
        <p:sp>
          <p:nvSpPr>
            <p:cNvPr id="802" name="Google Shape;802;p44"/>
            <p:cNvSpPr/>
            <p:nvPr/>
          </p:nvSpPr>
          <p:spPr>
            <a:xfrm>
              <a:off x="1500000" y="2059300"/>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4"/>
            <p:cNvSpPr/>
            <p:nvPr/>
          </p:nvSpPr>
          <p:spPr>
            <a:xfrm>
              <a:off x="1974575" y="27372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4"/>
            <p:cNvSpPr/>
            <p:nvPr/>
          </p:nvSpPr>
          <p:spPr>
            <a:xfrm>
              <a:off x="2437450" y="26526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4"/>
            <p:cNvSpPr/>
            <p:nvPr/>
          </p:nvSpPr>
          <p:spPr>
            <a:xfrm>
              <a:off x="2909400" y="36037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4"/>
            <p:cNvSpPr/>
            <p:nvPr/>
          </p:nvSpPr>
          <p:spPr>
            <a:xfrm>
              <a:off x="3358650" y="299302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4"/>
            <p:cNvSpPr/>
            <p:nvPr/>
          </p:nvSpPr>
          <p:spPr>
            <a:xfrm>
              <a:off x="3780700" y="331522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4"/>
            <p:cNvSpPr/>
            <p:nvPr/>
          </p:nvSpPr>
          <p:spPr>
            <a:xfrm>
              <a:off x="4216350" y="24121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4"/>
            <p:cNvSpPr/>
            <p:nvPr/>
          </p:nvSpPr>
          <p:spPr>
            <a:xfrm>
              <a:off x="4658400" y="2802450"/>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0" name="Google Shape;810;p44"/>
          <p:cNvSpPr txBox="1"/>
          <p:nvPr>
            <p:ph idx="2" type="body"/>
          </p:nvPr>
        </p:nvSpPr>
        <p:spPr>
          <a:xfrm>
            <a:off x="6800800" y="1225400"/>
            <a:ext cx="1272300" cy="28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CAP Estimate</a:t>
            </a:r>
            <a:endParaRPr sz="1300">
              <a:solidFill>
                <a:schemeClr val="dk1"/>
              </a:solidFill>
            </a:endParaRPr>
          </a:p>
        </p:txBody>
      </p:sp>
      <p:sp>
        <p:nvSpPr>
          <p:cNvPr id="811" name="Google Shape;811;p44"/>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highlight>
                  <a:srgbClr val="DD7E6B"/>
                </a:highlight>
              </a:rPr>
              <a:t>Inference</a:t>
            </a:r>
            <a:endParaRPr>
              <a:solidFill>
                <a:schemeClr val="lt1"/>
              </a:solidFill>
              <a:highlight>
                <a:srgbClr val="DD7E6B"/>
              </a:high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45"/>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Aim of Our MPI Model</a:t>
            </a:r>
            <a:endParaRPr/>
          </a:p>
        </p:txBody>
      </p:sp>
      <p:sp>
        <p:nvSpPr>
          <p:cNvPr id="817" name="Google Shape;817;p45"/>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 for the weight estimation scheme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4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we looking for in our MPI Model?</a:t>
            </a:r>
            <a:endParaRPr/>
          </a:p>
        </p:txBody>
      </p:sp>
      <p:cxnSp>
        <p:nvCxnSpPr>
          <p:cNvPr id="823" name="Google Shape;823;p46"/>
          <p:cNvCxnSpPr>
            <a:stCxn id="824" idx="6"/>
            <a:endCxn id="825" idx="2"/>
          </p:cNvCxnSpPr>
          <p:nvPr/>
        </p:nvCxnSpPr>
        <p:spPr>
          <a:xfrm>
            <a:off x="1673978" y="2909825"/>
            <a:ext cx="867900" cy="547800"/>
          </a:xfrm>
          <a:prstGeom prst="bentConnector3">
            <a:avLst>
              <a:gd fmla="val 51379" name="adj1"/>
            </a:avLst>
          </a:prstGeom>
          <a:noFill/>
          <a:ln cap="flat" cmpd="sng" w="9525">
            <a:solidFill>
              <a:srgbClr val="C2C2C2"/>
            </a:solidFill>
            <a:prstDash val="solid"/>
            <a:round/>
            <a:headEnd len="sm" w="sm" type="none"/>
            <a:tailEnd len="sm" w="sm" type="none"/>
          </a:ln>
        </p:spPr>
      </p:cxnSp>
      <p:cxnSp>
        <p:nvCxnSpPr>
          <p:cNvPr id="826" name="Google Shape;826;p46"/>
          <p:cNvCxnSpPr>
            <a:stCxn id="827" idx="3"/>
            <a:endCxn id="828" idx="2"/>
          </p:cNvCxnSpPr>
          <p:nvPr/>
        </p:nvCxnSpPr>
        <p:spPr>
          <a:xfrm flipH="1" rot="10800000">
            <a:off x="3784625" y="1473425"/>
            <a:ext cx="570000" cy="500400"/>
          </a:xfrm>
          <a:prstGeom prst="bentConnector3">
            <a:avLst>
              <a:gd fmla="val 49993" name="adj1"/>
            </a:avLst>
          </a:prstGeom>
          <a:noFill/>
          <a:ln cap="flat" cmpd="sng" w="9525">
            <a:solidFill>
              <a:srgbClr val="C2C2C2"/>
            </a:solidFill>
            <a:prstDash val="solid"/>
            <a:round/>
            <a:headEnd len="sm" w="sm" type="none"/>
            <a:tailEnd len="sm" w="sm" type="none"/>
          </a:ln>
        </p:spPr>
      </p:cxnSp>
      <p:grpSp>
        <p:nvGrpSpPr>
          <p:cNvPr id="829" name="Google Shape;829;p46"/>
          <p:cNvGrpSpPr/>
          <p:nvPr/>
        </p:nvGrpSpPr>
        <p:grpSpPr>
          <a:xfrm>
            <a:off x="4354550" y="1216225"/>
            <a:ext cx="4335600" cy="500400"/>
            <a:chOff x="5592550" y="921350"/>
            <a:chExt cx="4335600" cy="500400"/>
          </a:xfrm>
        </p:grpSpPr>
        <p:sp>
          <p:nvSpPr>
            <p:cNvPr id="830" name="Google Shape;830;p46"/>
            <p:cNvSpPr/>
            <p:nvPr/>
          </p:nvSpPr>
          <p:spPr>
            <a:xfrm>
              <a:off x="5766550" y="921350"/>
              <a:ext cx="4161600" cy="500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100">
                  <a:solidFill>
                    <a:srgbClr val="3D3D3D"/>
                  </a:solidFill>
                  <a:latin typeface="Roboto"/>
                  <a:ea typeface="Roboto"/>
                  <a:cs typeface="Roboto"/>
                  <a:sym typeface="Roboto"/>
                </a:rPr>
                <a:t>The weights should be interpretable and convey the perception of poverty regarding various indicators</a:t>
              </a:r>
              <a:endParaRPr sz="1100">
                <a:solidFill>
                  <a:srgbClr val="3D3D3D"/>
                </a:solidFill>
                <a:latin typeface="Roboto"/>
                <a:ea typeface="Roboto"/>
                <a:cs typeface="Roboto"/>
                <a:sym typeface="Roboto"/>
              </a:endParaRPr>
            </a:p>
          </p:txBody>
        </p:sp>
        <p:sp>
          <p:nvSpPr>
            <p:cNvPr id="828" name="Google Shape;828;p46"/>
            <p:cNvSpPr/>
            <p:nvPr/>
          </p:nvSpPr>
          <p:spPr>
            <a:xfrm>
              <a:off x="5592550" y="1091550"/>
              <a:ext cx="174000" cy="174000"/>
            </a:xfrm>
            <a:prstGeom prst="ellipse">
              <a:avLst/>
            </a:prstGeom>
            <a:solidFill>
              <a:srgbClr val="50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 name="Google Shape;831;p46"/>
          <p:cNvGrpSpPr/>
          <p:nvPr/>
        </p:nvGrpSpPr>
        <p:grpSpPr>
          <a:xfrm>
            <a:off x="2541873" y="3298000"/>
            <a:ext cx="1093148" cy="319200"/>
            <a:chOff x="3650028" y="1476150"/>
            <a:chExt cx="1075510" cy="319200"/>
          </a:xfrm>
        </p:grpSpPr>
        <p:sp>
          <p:nvSpPr>
            <p:cNvPr id="832" name="Google Shape;832;p46"/>
            <p:cNvSpPr/>
            <p:nvPr/>
          </p:nvSpPr>
          <p:spPr>
            <a:xfrm>
              <a:off x="3824037" y="1476150"/>
              <a:ext cx="9015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3D3D3D"/>
                  </a:solidFill>
                  <a:latin typeface="Roboto"/>
                  <a:ea typeface="Roboto"/>
                  <a:cs typeface="Roboto"/>
                  <a:sym typeface="Roboto"/>
                </a:rPr>
                <a:t>Adjustable Weights</a:t>
              </a:r>
              <a:endParaRPr sz="1100">
                <a:solidFill>
                  <a:srgbClr val="3D3D3D"/>
                </a:solidFill>
                <a:latin typeface="Roboto"/>
                <a:ea typeface="Roboto"/>
                <a:cs typeface="Roboto"/>
                <a:sym typeface="Roboto"/>
              </a:endParaRPr>
            </a:p>
          </p:txBody>
        </p:sp>
        <p:sp>
          <p:nvSpPr>
            <p:cNvPr id="825" name="Google Shape;825;p46"/>
            <p:cNvSpPr/>
            <p:nvPr/>
          </p:nvSpPr>
          <p:spPr>
            <a:xfrm>
              <a:off x="3650028" y="1548750"/>
              <a:ext cx="174000" cy="174000"/>
            </a:xfrm>
            <a:prstGeom prst="ellipse">
              <a:avLst/>
            </a:prstGeom>
            <a:solidFill>
              <a:srgbClr val="4141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833" name="Google Shape;833;p46"/>
          <p:cNvGrpSpPr/>
          <p:nvPr/>
        </p:nvGrpSpPr>
        <p:grpSpPr>
          <a:xfrm>
            <a:off x="557150" y="2750225"/>
            <a:ext cx="1116828" cy="319200"/>
            <a:chOff x="1647447" y="2412150"/>
            <a:chExt cx="1116828" cy="319200"/>
          </a:xfrm>
        </p:grpSpPr>
        <p:sp>
          <p:nvSpPr>
            <p:cNvPr id="834" name="Google Shape;834;p46"/>
            <p:cNvSpPr/>
            <p:nvPr/>
          </p:nvSpPr>
          <p:spPr>
            <a:xfrm>
              <a:off x="1647447" y="2412150"/>
              <a:ext cx="9369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100">
                  <a:solidFill>
                    <a:srgbClr val="3D3D3D"/>
                  </a:solidFill>
                  <a:latin typeface="Roboto"/>
                  <a:ea typeface="Roboto"/>
                  <a:cs typeface="Roboto"/>
                  <a:sym typeface="Roboto"/>
                </a:rPr>
                <a:t>MPI Model</a:t>
              </a:r>
              <a:endParaRPr sz="1100">
                <a:solidFill>
                  <a:srgbClr val="3D3D3D"/>
                </a:solidFill>
                <a:latin typeface="Roboto"/>
                <a:ea typeface="Roboto"/>
                <a:cs typeface="Roboto"/>
                <a:sym typeface="Roboto"/>
              </a:endParaRPr>
            </a:p>
          </p:txBody>
        </p:sp>
        <p:sp>
          <p:nvSpPr>
            <p:cNvPr id="824" name="Google Shape;824;p46"/>
            <p:cNvSpPr/>
            <p:nvPr/>
          </p:nvSpPr>
          <p:spPr>
            <a:xfrm>
              <a:off x="2590275" y="2484750"/>
              <a:ext cx="174000" cy="174000"/>
            </a:xfrm>
            <a:prstGeom prst="ellipse">
              <a:avLst/>
            </a:prstGeom>
            <a:solidFill>
              <a:srgbClr val="2F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 name="Google Shape;835;p46"/>
          <p:cNvGrpSpPr/>
          <p:nvPr/>
        </p:nvGrpSpPr>
        <p:grpSpPr>
          <a:xfrm>
            <a:off x="4362050" y="3865850"/>
            <a:ext cx="4328100" cy="319200"/>
            <a:chOff x="5592550" y="1933350"/>
            <a:chExt cx="4328100" cy="319200"/>
          </a:xfrm>
        </p:grpSpPr>
        <p:sp>
          <p:nvSpPr>
            <p:cNvPr id="836" name="Google Shape;836;p46"/>
            <p:cNvSpPr/>
            <p:nvPr/>
          </p:nvSpPr>
          <p:spPr>
            <a:xfrm>
              <a:off x="5766550" y="1933350"/>
              <a:ext cx="41541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100">
                  <a:solidFill>
                    <a:srgbClr val="3D3D3D"/>
                  </a:solidFill>
                  <a:latin typeface="Roboto"/>
                  <a:ea typeface="Roboto"/>
                  <a:cs typeface="Roboto"/>
                  <a:sym typeface="Roboto"/>
                </a:rPr>
                <a:t>Weights must change from region to region for us to take into account the background of that place and incorporate that prior in our model as well as fit the needs of the people better</a:t>
              </a:r>
              <a:endParaRPr sz="1100">
                <a:solidFill>
                  <a:srgbClr val="3D3D3D"/>
                </a:solidFill>
                <a:latin typeface="Roboto"/>
                <a:ea typeface="Roboto"/>
                <a:cs typeface="Roboto"/>
                <a:sym typeface="Roboto"/>
              </a:endParaRPr>
            </a:p>
          </p:txBody>
        </p:sp>
        <p:sp>
          <p:nvSpPr>
            <p:cNvPr id="837" name="Google Shape;837;p46"/>
            <p:cNvSpPr/>
            <p:nvPr/>
          </p:nvSpPr>
          <p:spPr>
            <a:xfrm>
              <a:off x="5592550" y="1991250"/>
              <a:ext cx="174000" cy="174000"/>
            </a:xfrm>
            <a:prstGeom prst="ellipse">
              <a:avLst/>
            </a:prstGeom>
            <a:solidFill>
              <a:srgbClr val="50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 name="Google Shape;838;p46"/>
          <p:cNvGrpSpPr/>
          <p:nvPr/>
        </p:nvGrpSpPr>
        <p:grpSpPr>
          <a:xfrm>
            <a:off x="2558225" y="1814225"/>
            <a:ext cx="1226400" cy="319200"/>
            <a:chOff x="3650050" y="1476150"/>
            <a:chExt cx="1226400" cy="319200"/>
          </a:xfrm>
        </p:grpSpPr>
        <p:sp>
          <p:nvSpPr>
            <p:cNvPr id="827" name="Google Shape;827;p46"/>
            <p:cNvSpPr/>
            <p:nvPr/>
          </p:nvSpPr>
          <p:spPr>
            <a:xfrm>
              <a:off x="3824050" y="1476150"/>
              <a:ext cx="10524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3D3D3D"/>
                  </a:solidFill>
                  <a:latin typeface="Roboto"/>
                  <a:ea typeface="Roboto"/>
                  <a:cs typeface="Roboto"/>
                  <a:sym typeface="Roboto"/>
                </a:rPr>
                <a:t>Interpretable</a:t>
              </a:r>
              <a:endParaRPr sz="1100">
                <a:solidFill>
                  <a:srgbClr val="3D3D3D"/>
                </a:solidFill>
                <a:latin typeface="Roboto"/>
                <a:ea typeface="Roboto"/>
                <a:cs typeface="Roboto"/>
                <a:sym typeface="Roboto"/>
              </a:endParaRPr>
            </a:p>
            <a:p>
              <a:pPr indent="0" lvl="0" marL="0" rtl="0" algn="l">
                <a:spcBef>
                  <a:spcPts val="0"/>
                </a:spcBef>
                <a:spcAft>
                  <a:spcPts val="0"/>
                </a:spcAft>
                <a:buNone/>
              </a:pPr>
              <a:r>
                <a:rPr lang="en" sz="1100">
                  <a:solidFill>
                    <a:srgbClr val="3D3D3D"/>
                  </a:solidFill>
                  <a:latin typeface="Roboto"/>
                  <a:ea typeface="Roboto"/>
                  <a:cs typeface="Roboto"/>
                  <a:sym typeface="Roboto"/>
                </a:rPr>
                <a:t>Weights</a:t>
              </a:r>
              <a:endParaRPr sz="1100">
                <a:solidFill>
                  <a:srgbClr val="3D3D3D"/>
                </a:solidFill>
                <a:latin typeface="Roboto"/>
                <a:ea typeface="Roboto"/>
                <a:cs typeface="Roboto"/>
                <a:sym typeface="Roboto"/>
              </a:endParaRPr>
            </a:p>
          </p:txBody>
        </p:sp>
        <p:sp>
          <p:nvSpPr>
            <p:cNvPr id="839" name="Google Shape;839;p46"/>
            <p:cNvSpPr/>
            <p:nvPr/>
          </p:nvSpPr>
          <p:spPr>
            <a:xfrm>
              <a:off x="3650050" y="1548750"/>
              <a:ext cx="174000" cy="174000"/>
            </a:xfrm>
            <a:prstGeom prst="ellipse">
              <a:avLst/>
            </a:prstGeom>
            <a:solidFill>
              <a:srgbClr val="4141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cxnSp>
        <p:nvCxnSpPr>
          <p:cNvPr id="840" name="Google Shape;840;p46"/>
          <p:cNvCxnSpPr>
            <a:stCxn id="824" idx="6"/>
            <a:endCxn id="839" idx="2"/>
          </p:cNvCxnSpPr>
          <p:nvPr/>
        </p:nvCxnSpPr>
        <p:spPr>
          <a:xfrm flipH="1" rot="10800000">
            <a:off x="1673978" y="1973825"/>
            <a:ext cx="884100" cy="936000"/>
          </a:xfrm>
          <a:prstGeom prst="bentConnector3">
            <a:avLst>
              <a:gd fmla="val 50008" name="adj1"/>
            </a:avLst>
          </a:prstGeom>
          <a:noFill/>
          <a:ln cap="flat" cmpd="sng" w="9525">
            <a:solidFill>
              <a:srgbClr val="C2C2C2"/>
            </a:solidFill>
            <a:prstDash val="solid"/>
            <a:round/>
            <a:headEnd len="sm" w="sm" type="none"/>
            <a:tailEnd len="sm" w="sm" type="none"/>
          </a:ln>
        </p:spPr>
      </p:cxnSp>
      <p:sp>
        <p:nvSpPr>
          <p:cNvPr id="841" name="Google Shape;841;p46"/>
          <p:cNvSpPr/>
          <p:nvPr/>
        </p:nvSpPr>
        <p:spPr>
          <a:xfrm>
            <a:off x="4575750" y="4408700"/>
            <a:ext cx="4009500" cy="357000"/>
          </a:xfrm>
          <a:prstGeom prst="roundRect">
            <a:avLst>
              <a:gd fmla="val 16667" name="adj"/>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Roboto"/>
                <a:ea typeface="Roboto"/>
                <a:cs typeface="Roboto"/>
                <a:sym typeface="Roboto"/>
              </a:rPr>
              <a:t>Region-wise Different Indicator Weights</a:t>
            </a:r>
            <a:endParaRPr sz="1100">
              <a:solidFill>
                <a:srgbClr val="3D3D3D"/>
              </a:solidFill>
              <a:latin typeface="Roboto"/>
              <a:ea typeface="Roboto"/>
              <a:cs typeface="Roboto"/>
              <a:sym typeface="Roboto"/>
            </a:endParaRPr>
          </a:p>
        </p:txBody>
      </p:sp>
      <p:sp>
        <p:nvSpPr>
          <p:cNvPr id="842" name="Google Shape;842;p46"/>
          <p:cNvSpPr/>
          <p:nvPr/>
        </p:nvSpPr>
        <p:spPr>
          <a:xfrm>
            <a:off x="4572000" y="1716625"/>
            <a:ext cx="4009500" cy="357000"/>
          </a:xfrm>
          <a:prstGeom prst="roundRect">
            <a:avLst>
              <a:gd fmla="val 16667" name="adj"/>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Roboto"/>
                <a:ea typeface="Roboto"/>
                <a:cs typeface="Roboto"/>
                <a:sym typeface="Roboto"/>
              </a:rPr>
              <a:t>Indicator Weights ∝ Deprivation Level</a:t>
            </a:r>
            <a:endParaRPr sz="1100">
              <a:solidFill>
                <a:srgbClr val="3D3D3D"/>
              </a:solidFill>
              <a:latin typeface="Roboto"/>
              <a:ea typeface="Roboto"/>
              <a:cs typeface="Roboto"/>
              <a:sym typeface="Roboto"/>
            </a:endParaRPr>
          </a:p>
        </p:txBody>
      </p:sp>
      <p:cxnSp>
        <p:nvCxnSpPr>
          <p:cNvPr id="843" name="Google Shape;843;p46"/>
          <p:cNvCxnSpPr>
            <a:stCxn id="832" idx="3"/>
            <a:endCxn id="837" idx="2"/>
          </p:cNvCxnSpPr>
          <p:nvPr/>
        </p:nvCxnSpPr>
        <p:spPr>
          <a:xfrm>
            <a:off x="3635021" y="3457600"/>
            <a:ext cx="726900" cy="553200"/>
          </a:xfrm>
          <a:prstGeom prst="bentConnector3">
            <a:avLst>
              <a:gd fmla="val 50009" name="adj1"/>
            </a:avLst>
          </a:prstGeom>
          <a:noFill/>
          <a:ln cap="flat" cmpd="sng" w="9525">
            <a:solidFill>
              <a:srgbClr val="C2C2C2"/>
            </a:solidFill>
            <a:prstDash val="solid"/>
            <a:round/>
            <a:headEnd len="med" w="med" type="none"/>
            <a:tailEnd len="med" w="med" type="none"/>
          </a:ln>
        </p:spPr>
      </p:cxnSp>
      <p:sp>
        <p:nvSpPr>
          <p:cNvPr id="844" name="Google Shape;844;p46"/>
          <p:cNvSpPr/>
          <p:nvPr/>
        </p:nvSpPr>
        <p:spPr>
          <a:xfrm>
            <a:off x="4570100" y="2520125"/>
            <a:ext cx="4009500" cy="500400"/>
          </a:xfrm>
          <a:prstGeom prst="roundRect">
            <a:avLst>
              <a:gd fmla="val 16667" name="adj"/>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en" sz="1100">
                <a:solidFill>
                  <a:srgbClr val="3D3D3D"/>
                </a:solidFill>
                <a:latin typeface="Roboto"/>
                <a:ea typeface="Roboto"/>
                <a:cs typeface="Roboto"/>
                <a:sym typeface="Roboto"/>
              </a:rPr>
              <a:t>If a person feels deprived of an indicator more than another shouldn’t it contribute more to the deprivation score?</a:t>
            </a:r>
            <a:endParaRPr sz="1100">
              <a:solidFill>
                <a:srgbClr val="3D3D3D"/>
              </a:solidFill>
              <a:latin typeface="Roboto"/>
              <a:ea typeface="Roboto"/>
              <a:cs typeface="Roboto"/>
              <a:sym typeface="Roboto"/>
            </a:endParaRPr>
          </a:p>
        </p:txBody>
      </p:sp>
      <p:cxnSp>
        <p:nvCxnSpPr>
          <p:cNvPr id="845" name="Google Shape;845;p46"/>
          <p:cNvCxnSpPr>
            <a:stCxn id="842" idx="2"/>
            <a:endCxn id="844" idx="0"/>
          </p:cNvCxnSpPr>
          <p:nvPr/>
        </p:nvCxnSpPr>
        <p:spPr>
          <a:xfrm flipH="1">
            <a:off x="6574950" y="2073625"/>
            <a:ext cx="1800" cy="446400"/>
          </a:xfrm>
          <a:prstGeom prst="straightConnector1">
            <a:avLst/>
          </a:prstGeom>
          <a:noFill/>
          <a:ln cap="flat" cmpd="sng" w="9525">
            <a:solidFill>
              <a:srgbClr val="505050"/>
            </a:solidFill>
            <a:prstDash val="solid"/>
            <a:round/>
            <a:headEnd len="med" w="med" type="none"/>
            <a:tailEnd len="med" w="med" type="triangle"/>
          </a:ln>
        </p:spPr>
      </p:cxnSp>
      <p:sp>
        <p:nvSpPr>
          <p:cNvPr id="846" name="Google Shape;846;p46"/>
          <p:cNvSpPr/>
          <p:nvPr/>
        </p:nvSpPr>
        <p:spPr>
          <a:xfrm>
            <a:off x="115025" y="4264550"/>
            <a:ext cx="4009500" cy="645300"/>
          </a:xfrm>
          <a:prstGeom prst="roundRect">
            <a:avLst>
              <a:gd fmla="val 16667" name="adj"/>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en" sz="1100">
                <a:solidFill>
                  <a:srgbClr val="3D3D3D"/>
                </a:solidFill>
                <a:latin typeface="Roboto"/>
                <a:ea typeface="Roboto"/>
                <a:cs typeface="Roboto"/>
                <a:sym typeface="Roboto"/>
              </a:rPr>
              <a:t>Poverty is never a global concept, it varies from place to place depending on what is available and what is the overall background of people in that region</a:t>
            </a:r>
            <a:endParaRPr sz="1100">
              <a:solidFill>
                <a:srgbClr val="3D3D3D"/>
              </a:solidFill>
              <a:latin typeface="Roboto"/>
              <a:ea typeface="Roboto"/>
              <a:cs typeface="Roboto"/>
              <a:sym typeface="Roboto"/>
            </a:endParaRPr>
          </a:p>
        </p:txBody>
      </p:sp>
      <p:cxnSp>
        <p:nvCxnSpPr>
          <p:cNvPr id="847" name="Google Shape;847;p46"/>
          <p:cNvCxnSpPr>
            <a:stCxn id="841" idx="1"/>
            <a:endCxn id="846" idx="3"/>
          </p:cNvCxnSpPr>
          <p:nvPr/>
        </p:nvCxnSpPr>
        <p:spPr>
          <a:xfrm rot="10800000">
            <a:off x="4124550" y="4587200"/>
            <a:ext cx="451200" cy="0"/>
          </a:xfrm>
          <a:prstGeom prst="straightConnector1">
            <a:avLst/>
          </a:prstGeom>
          <a:noFill/>
          <a:ln cap="flat" cmpd="sng" w="9525">
            <a:solidFill>
              <a:srgbClr val="505050"/>
            </a:solidFill>
            <a:prstDash val="solid"/>
            <a:round/>
            <a:headEnd len="med" w="med" type="none"/>
            <a:tailEnd len="med" w="med" type="triangle"/>
          </a:ln>
        </p:spPr>
      </p:cxnSp>
      <p:sp>
        <p:nvSpPr>
          <p:cNvPr id="848" name="Google Shape;848;p46"/>
          <p:cNvSpPr/>
          <p:nvPr/>
        </p:nvSpPr>
        <p:spPr>
          <a:xfrm>
            <a:off x="49388" y="1108925"/>
            <a:ext cx="1963500" cy="607800"/>
          </a:xfrm>
          <a:prstGeom prst="roundRect">
            <a:avLst>
              <a:gd fmla="val 16667" name="adj"/>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3D3D3D"/>
                </a:solidFill>
                <a:latin typeface="Roboto"/>
                <a:ea typeface="Roboto"/>
                <a:cs typeface="Roboto"/>
                <a:sym typeface="Roboto"/>
              </a:rPr>
              <a:t>Design Better Indicators which capture deprivation better</a:t>
            </a:r>
            <a:endParaRPr sz="1100">
              <a:solidFill>
                <a:srgbClr val="3D3D3D"/>
              </a:solidFill>
              <a:latin typeface="Roboto"/>
              <a:ea typeface="Roboto"/>
              <a:cs typeface="Roboto"/>
              <a:sym typeface="Roboto"/>
            </a:endParaRPr>
          </a:p>
        </p:txBody>
      </p:sp>
      <p:cxnSp>
        <p:nvCxnSpPr>
          <p:cNvPr id="849" name="Google Shape;849;p46"/>
          <p:cNvCxnSpPr>
            <a:stCxn id="834" idx="0"/>
            <a:endCxn id="848" idx="2"/>
          </p:cNvCxnSpPr>
          <p:nvPr/>
        </p:nvCxnSpPr>
        <p:spPr>
          <a:xfrm flipH="1" rot="10800000">
            <a:off x="1025600" y="1716725"/>
            <a:ext cx="5400" cy="1033500"/>
          </a:xfrm>
          <a:prstGeom prst="straightConnector1">
            <a:avLst/>
          </a:prstGeom>
          <a:noFill/>
          <a:ln cap="flat" cmpd="sng" w="9525">
            <a:solidFill>
              <a:schemeClr val="dk2"/>
            </a:solidFill>
            <a:prstDash val="solid"/>
            <a:round/>
            <a:headEnd len="med" w="med" type="none"/>
            <a:tailEnd len="med" w="med" type="triangle"/>
          </a:ln>
        </p:spPr>
      </p:cxnSp>
      <p:sp>
        <p:nvSpPr>
          <p:cNvPr id="850" name="Google Shape;850;p46"/>
          <p:cNvSpPr txBox="1"/>
          <p:nvPr/>
        </p:nvSpPr>
        <p:spPr>
          <a:xfrm>
            <a:off x="447425" y="1973825"/>
            <a:ext cx="1226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latin typeface="Roboto"/>
              <a:ea typeface="Roboto"/>
              <a:cs typeface="Roboto"/>
              <a:sym typeface="Roboto"/>
            </a:endParaRPr>
          </a:p>
        </p:txBody>
      </p:sp>
      <p:sp>
        <p:nvSpPr>
          <p:cNvPr id="851" name="Google Shape;851;p46"/>
          <p:cNvSpPr/>
          <p:nvPr/>
        </p:nvSpPr>
        <p:spPr>
          <a:xfrm>
            <a:off x="415100" y="2056475"/>
            <a:ext cx="1226400" cy="319200"/>
          </a:xfrm>
          <a:prstGeom prst="roundRect">
            <a:avLst>
              <a:gd fmla="val 16667" name="adj"/>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Roboto"/>
                <a:ea typeface="Roboto"/>
                <a:cs typeface="Roboto"/>
                <a:sym typeface="Roboto"/>
              </a:rPr>
              <a:t>(Separate Work)</a:t>
            </a:r>
            <a:endParaRPr sz="1100">
              <a:solidFill>
                <a:srgbClr val="3D3D3D"/>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4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Weight Estimation</a:t>
            </a:r>
            <a:endParaRPr/>
          </a:p>
        </p:txBody>
      </p:sp>
      <p:sp>
        <p:nvSpPr>
          <p:cNvPr id="857" name="Google Shape;857;p47"/>
          <p:cNvSpPr txBox="1"/>
          <p:nvPr/>
        </p:nvSpPr>
        <p:spPr>
          <a:xfrm>
            <a:off x="311700" y="1017800"/>
            <a:ext cx="4736700" cy="523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rgbClr val="3D3D3D"/>
                </a:solidFill>
                <a:latin typeface="Roboto"/>
                <a:ea typeface="Roboto"/>
                <a:cs typeface="Roboto"/>
                <a:sym typeface="Roboto"/>
              </a:rPr>
              <a:t>Use the</a:t>
            </a:r>
            <a:r>
              <a:rPr lang="en" sz="1100">
                <a:solidFill>
                  <a:srgbClr val="3D3D3D"/>
                </a:solidFill>
                <a:latin typeface="Roboto"/>
                <a:ea typeface="Roboto"/>
                <a:cs typeface="Roboto"/>
                <a:sym typeface="Roboto"/>
              </a:rPr>
              <a:t> </a:t>
            </a:r>
            <a:r>
              <a:rPr b="1" lang="en" sz="1100">
                <a:solidFill>
                  <a:srgbClr val="3D3D3D"/>
                </a:solidFill>
                <a:latin typeface="Roboto"/>
                <a:ea typeface="Roboto"/>
                <a:cs typeface="Roboto"/>
                <a:sym typeface="Roboto"/>
              </a:rPr>
              <a:t>Normalized Proportion of People who feel Deprived of an Indicator</a:t>
            </a:r>
            <a:r>
              <a:rPr lang="en" sz="1100">
                <a:solidFill>
                  <a:srgbClr val="3D3D3D"/>
                </a:solidFill>
                <a:latin typeface="Roboto"/>
                <a:ea typeface="Roboto"/>
                <a:cs typeface="Roboto"/>
                <a:sym typeface="Roboto"/>
              </a:rPr>
              <a:t> as the</a:t>
            </a:r>
            <a:r>
              <a:rPr lang="en" sz="1100">
                <a:solidFill>
                  <a:srgbClr val="3D3D3D"/>
                </a:solidFill>
                <a:latin typeface="Roboto"/>
                <a:ea typeface="Roboto"/>
                <a:cs typeface="Roboto"/>
                <a:sym typeface="Roboto"/>
              </a:rPr>
              <a:t> </a:t>
            </a:r>
            <a:r>
              <a:rPr b="1" lang="en" sz="1100">
                <a:solidFill>
                  <a:srgbClr val="3D3D3D"/>
                </a:solidFill>
                <a:latin typeface="Roboto"/>
                <a:ea typeface="Roboto"/>
                <a:cs typeface="Roboto"/>
                <a:sym typeface="Roboto"/>
              </a:rPr>
              <a:t>Weight Estimate for that Indicator in that Region</a:t>
            </a:r>
            <a:r>
              <a:rPr lang="en" sz="1100">
                <a:solidFill>
                  <a:srgbClr val="3D3D3D"/>
                </a:solidFill>
                <a:latin typeface="Roboto"/>
                <a:ea typeface="Roboto"/>
                <a:cs typeface="Roboto"/>
                <a:sym typeface="Roboto"/>
              </a:rPr>
              <a:t>.</a:t>
            </a:r>
            <a:endParaRPr sz="1100">
              <a:solidFill>
                <a:srgbClr val="3D3D3D"/>
              </a:solidFill>
              <a:latin typeface="Roboto"/>
              <a:ea typeface="Roboto"/>
              <a:cs typeface="Roboto"/>
              <a:sym typeface="Roboto"/>
            </a:endParaRPr>
          </a:p>
        </p:txBody>
      </p:sp>
      <p:cxnSp>
        <p:nvCxnSpPr>
          <p:cNvPr id="858" name="Google Shape;858;p47"/>
          <p:cNvCxnSpPr/>
          <p:nvPr/>
        </p:nvCxnSpPr>
        <p:spPr>
          <a:xfrm>
            <a:off x="2110700" y="2909825"/>
            <a:ext cx="702300" cy="936000"/>
          </a:xfrm>
          <a:prstGeom prst="bentConnector3">
            <a:avLst>
              <a:gd fmla="val 49995" name="adj1"/>
            </a:avLst>
          </a:prstGeom>
          <a:noFill/>
          <a:ln cap="flat" cmpd="sng" w="9525">
            <a:solidFill>
              <a:srgbClr val="C2C2C2"/>
            </a:solidFill>
            <a:prstDash val="solid"/>
            <a:round/>
            <a:headEnd len="sm" w="sm" type="none"/>
            <a:tailEnd len="sm" w="sm" type="none"/>
          </a:ln>
        </p:spPr>
      </p:cxnSp>
      <p:cxnSp>
        <p:nvCxnSpPr>
          <p:cNvPr id="859" name="Google Shape;859;p47"/>
          <p:cNvCxnSpPr/>
          <p:nvPr/>
        </p:nvCxnSpPr>
        <p:spPr>
          <a:xfrm>
            <a:off x="2110700" y="2909825"/>
            <a:ext cx="702300" cy="600"/>
          </a:xfrm>
          <a:prstGeom prst="bentConnector3">
            <a:avLst>
              <a:gd fmla="val 49995" name="adj1"/>
            </a:avLst>
          </a:prstGeom>
          <a:noFill/>
          <a:ln cap="flat" cmpd="sng" w="9525">
            <a:solidFill>
              <a:srgbClr val="C2C2C2"/>
            </a:solidFill>
            <a:prstDash val="solid"/>
            <a:round/>
            <a:headEnd len="sm" w="sm" type="none"/>
            <a:tailEnd len="sm" w="sm" type="none"/>
          </a:ln>
        </p:spPr>
      </p:cxnSp>
      <p:cxnSp>
        <p:nvCxnSpPr>
          <p:cNvPr id="860" name="Google Shape;860;p47"/>
          <p:cNvCxnSpPr/>
          <p:nvPr/>
        </p:nvCxnSpPr>
        <p:spPr>
          <a:xfrm flipH="1" rot="10800000">
            <a:off x="2110700" y="1973825"/>
            <a:ext cx="702300" cy="936000"/>
          </a:xfrm>
          <a:prstGeom prst="bentConnector3">
            <a:avLst>
              <a:gd fmla="val 49995" name="adj1"/>
            </a:avLst>
          </a:prstGeom>
          <a:noFill/>
          <a:ln cap="flat" cmpd="sng" w="9525">
            <a:solidFill>
              <a:srgbClr val="C2C2C2"/>
            </a:solidFill>
            <a:prstDash val="solid"/>
            <a:round/>
            <a:headEnd len="sm" w="sm" type="none"/>
            <a:tailEnd len="sm" w="sm" type="none"/>
          </a:ln>
        </p:spPr>
      </p:cxnSp>
      <p:pic>
        <p:nvPicPr>
          <p:cNvPr id="861" name="Google Shape;861;p47"/>
          <p:cNvPicPr preferRelativeResize="0"/>
          <p:nvPr/>
        </p:nvPicPr>
        <p:blipFill>
          <a:blip r:embed="rId3">
            <a:alphaModFix/>
          </a:blip>
          <a:stretch>
            <a:fillRect/>
          </a:stretch>
        </p:blipFill>
        <p:spPr>
          <a:xfrm>
            <a:off x="2860375" y="1666875"/>
            <a:ext cx="538799" cy="538801"/>
          </a:xfrm>
          <a:prstGeom prst="rect">
            <a:avLst/>
          </a:prstGeom>
          <a:noFill/>
          <a:ln>
            <a:noFill/>
          </a:ln>
        </p:spPr>
      </p:pic>
      <p:sp>
        <p:nvSpPr>
          <p:cNvPr id="862" name="Google Shape;862;p47"/>
          <p:cNvSpPr txBox="1"/>
          <p:nvPr/>
        </p:nvSpPr>
        <p:spPr>
          <a:xfrm>
            <a:off x="3399175" y="1759275"/>
            <a:ext cx="632700" cy="35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rgbClr val="3D3D3D"/>
                </a:solidFill>
                <a:latin typeface="Roboto"/>
                <a:ea typeface="Roboto"/>
                <a:cs typeface="Roboto"/>
                <a:sym typeface="Roboto"/>
              </a:rPr>
              <a:t>Health</a:t>
            </a:r>
            <a:endParaRPr sz="1100">
              <a:solidFill>
                <a:srgbClr val="3D3D3D"/>
              </a:solidFill>
              <a:latin typeface="Roboto"/>
              <a:ea typeface="Roboto"/>
              <a:cs typeface="Roboto"/>
              <a:sym typeface="Roboto"/>
            </a:endParaRPr>
          </a:p>
        </p:txBody>
      </p:sp>
      <p:pic>
        <p:nvPicPr>
          <p:cNvPr id="863" name="Google Shape;863;p47"/>
          <p:cNvPicPr preferRelativeResize="0"/>
          <p:nvPr/>
        </p:nvPicPr>
        <p:blipFill>
          <a:blip r:embed="rId4">
            <a:alphaModFix/>
          </a:blip>
          <a:stretch>
            <a:fillRect/>
          </a:stretch>
        </p:blipFill>
        <p:spPr>
          <a:xfrm>
            <a:off x="2860375" y="2640725"/>
            <a:ext cx="538799" cy="538801"/>
          </a:xfrm>
          <a:prstGeom prst="rect">
            <a:avLst/>
          </a:prstGeom>
          <a:noFill/>
          <a:ln>
            <a:noFill/>
          </a:ln>
        </p:spPr>
      </p:pic>
      <p:sp>
        <p:nvSpPr>
          <p:cNvPr id="864" name="Google Shape;864;p47"/>
          <p:cNvSpPr txBox="1"/>
          <p:nvPr/>
        </p:nvSpPr>
        <p:spPr>
          <a:xfrm>
            <a:off x="3399175" y="2733125"/>
            <a:ext cx="840900" cy="35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rgbClr val="3D3D3D"/>
                </a:solidFill>
                <a:latin typeface="Roboto"/>
                <a:ea typeface="Roboto"/>
                <a:cs typeface="Roboto"/>
                <a:sym typeface="Roboto"/>
              </a:rPr>
              <a:t>Education</a:t>
            </a:r>
            <a:endParaRPr sz="1100">
              <a:solidFill>
                <a:srgbClr val="3D3D3D"/>
              </a:solidFill>
              <a:latin typeface="Roboto"/>
              <a:ea typeface="Roboto"/>
              <a:cs typeface="Roboto"/>
              <a:sym typeface="Roboto"/>
            </a:endParaRPr>
          </a:p>
        </p:txBody>
      </p:sp>
      <p:pic>
        <p:nvPicPr>
          <p:cNvPr id="865" name="Google Shape;865;p47"/>
          <p:cNvPicPr preferRelativeResize="0"/>
          <p:nvPr/>
        </p:nvPicPr>
        <p:blipFill>
          <a:blip r:embed="rId5">
            <a:alphaModFix/>
          </a:blip>
          <a:stretch>
            <a:fillRect/>
          </a:stretch>
        </p:blipFill>
        <p:spPr>
          <a:xfrm>
            <a:off x="2860375" y="3614575"/>
            <a:ext cx="538800" cy="538800"/>
          </a:xfrm>
          <a:prstGeom prst="rect">
            <a:avLst/>
          </a:prstGeom>
          <a:noFill/>
          <a:ln>
            <a:noFill/>
          </a:ln>
        </p:spPr>
      </p:pic>
      <p:sp>
        <p:nvSpPr>
          <p:cNvPr id="866" name="Google Shape;866;p47"/>
          <p:cNvSpPr txBox="1"/>
          <p:nvPr/>
        </p:nvSpPr>
        <p:spPr>
          <a:xfrm>
            <a:off x="3399175" y="3614575"/>
            <a:ext cx="840900" cy="523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rgbClr val="3D3D3D"/>
                </a:solidFill>
                <a:latin typeface="Roboto"/>
                <a:ea typeface="Roboto"/>
                <a:cs typeface="Roboto"/>
                <a:sym typeface="Roboto"/>
              </a:rPr>
              <a:t>Standard of Living</a:t>
            </a:r>
            <a:endParaRPr sz="1100">
              <a:solidFill>
                <a:srgbClr val="3D3D3D"/>
              </a:solidFill>
              <a:latin typeface="Roboto"/>
              <a:ea typeface="Roboto"/>
              <a:cs typeface="Roboto"/>
              <a:sym typeface="Roboto"/>
            </a:endParaRPr>
          </a:p>
        </p:txBody>
      </p:sp>
      <p:cxnSp>
        <p:nvCxnSpPr>
          <p:cNvPr id="867" name="Google Shape;867;p47"/>
          <p:cNvCxnSpPr>
            <a:stCxn id="862" idx="3"/>
          </p:cNvCxnSpPr>
          <p:nvPr/>
        </p:nvCxnSpPr>
        <p:spPr>
          <a:xfrm flipH="1" rot="10800000">
            <a:off x="4031875" y="482475"/>
            <a:ext cx="2178300" cy="1453800"/>
          </a:xfrm>
          <a:prstGeom prst="bentConnector3">
            <a:avLst>
              <a:gd fmla="val 54613" name="adj1"/>
            </a:avLst>
          </a:prstGeom>
          <a:noFill/>
          <a:ln cap="flat" cmpd="sng" w="9525">
            <a:solidFill>
              <a:srgbClr val="C2C2C2"/>
            </a:solidFill>
            <a:prstDash val="solid"/>
            <a:round/>
            <a:headEnd len="med" w="med" type="none"/>
            <a:tailEnd len="med" w="med" type="none"/>
          </a:ln>
        </p:spPr>
      </p:cxnSp>
      <p:pic>
        <p:nvPicPr>
          <p:cNvPr id="868" name="Google Shape;868;p47"/>
          <p:cNvPicPr preferRelativeResize="0"/>
          <p:nvPr/>
        </p:nvPicPr>
        <p:blipFill>
          <a:blip r:embed="rId6">
            <a:alphaModFix/>
          </a:blip>
          <a:stretch>
            <a:fillRect/>
          </a:stretch>
        </p:blipFill>
        <p:spPr>
          <a:xfrm>
            <a:off x="6308575" y="208275"/>
            <a:ext cx="538799" cy="538799"/>
          </a:xfrm>
          <a:prstGeom prst="rect">
            <a:avLst/>
          </a:prstGeom>
          <a:noFill/>
          <a:ln>
            <a:noFill/>
          </a:ln>
        </p:spPr>
      </p:pic>
      <p:pic>
        <p:nvPicPr>
          <p:cNvPr id="869" name="Google Shape;869;p47"/>
          <p:cNvPicPr preferRelativeResize="0"/>
          <p:nvPr/>
        </p:nvPicPr>
        <p:blipFill>
          <a:blip r:embed="rId7">
            <a:alphaModFix/>
          </a:blip>
          <a:stretch>
            <a:fillRect/>
          </a:stretch>
        </p:blipFill>
        <p:spPr>
          <a:xfrm>
            <a:off x="6308575" y="797200"/>
            <a:ext cx="538799" cy="538801"/>
          </a:xfrm>
          <a:prstGeom prst="rect">
            <a:avLst/>
          </a:prstGeom>
          <a:noFill/>
          <a:ln>
            <a:noFill/>
          </a:ln>
        </p:spPr>
      </p:pic>
      <p:cxnSp>
        <p:nvCxnSpPr>
          <p:cNvPr id="870" name="Google Shape;870;p47"/>
          <p:cNvCxnSpPr/>
          <p:nvPr/>
        </p:nvCxnSpPr>
        <p:spPr>
          <a:xfrm rot="10800000">
            <a:off x="5227950" y="1066600"/>
            <a:ext cx="968700" cy="0"/>
          </a:xfrm>
          <a:prstGeom prst="straightConnector1">
            <a:avLst/>
          </a:prstGeom>
          <a:noFill/>
          <a:ln cap="flat" cmpd="sng" w="9525">
            <a:solidFill>
              <a:srgbClr val="C2C2C2"/>
            </a:solidFill>
            <a:prstDash val="solid"/>
            <a:round/>
            <a:headEnd len="med" w="med" type="none"/>
            <a:tailEnd len="med" w="med" type="none"/>
          </a:ln>
        </p:spPr>
      </p:cxnSp>
      <p:pic>
        <p:nvPicPr>
          <p:cNvPr id="871" name="Google Shape;871;p47"/>
          <p:cNvPicPr preferRelativeResize="0"/>
          <p:nvPr/>
        </p:nvPicPr>
        <p:blipFill>
          <a:blip r:embed="rId8">
            <a:alphaModFix/>
          </a:blip>
          <a:stretch>
            <a:fillRect/>
          </a:stretch>
        </p:blipFill>
        <p:spPr>
          <a:xfrm>
            <a:off x="6210175" y="1378500"/>
            <a:ext cx="538799" cy="538799"/>
          </a:xfrm>
          <a:prstGeom prst="rect">
            <a:avLst/>
          </a:prstGeom>
          <a:noFill/>
          <a:ln>
            <a:noFill/>
          </a:ln>
        </p:spPr>
      </p:pic>
      <p:cxnSp>
        <p:nvCxnSpPr>
          <p:cNvPr id="872" name="Google Shape;872;p47"/>
          <p:cNvCxnSpPr/>
          <p:nvPr/>
        </p:nvCxnSpPr>
        <p:spPr>
          <a:xfrm rot="10800000">
            <a:off x="5227950" y="1630125"/>
            <a:ext cx="968700" cy="0"/>
          </a:xfrm>
          <a:prstGeom prst="straightConnector1">
            <a:avLst/>
          </a:prstGeom>
          <a:noFill/>
          <a:ln cap="flat" cmpd="sng" w="9525">
            <a:solidFill>
              <a:srgbClr val="C2C2C2"/>
            </a:solidFill>
            <a:prstDash val="solid"/>
            <a:round/>
            <a:headEnd len="med" w="med" type="none"/>
            <a:tailEnd len="med" w="med" type="none"/>
          </a:ln>
        </p:spPr>
      </p:cxnSp>
      <p:pic>
        <p:nvPicPr>
          <p:cNvPr id="873" name="Google Shape;873;p47"/>
          <p:cNvPicPr preferRelativeResize="0"/>
          <p:nvPr/>
        </p:nvPicPr>
        <p:blipFill>
          <a:blip r:embed="rId9">
            <a:alphaModFix/>
          </a:blip>
          <a:stretch>
            <a:fillRect/>
          </a:stretch>
        </p:blipFill>
        <p:spPr>
          <a:xfrm>
            <a:off x="6308575" y="2036625"/>
            <a:ext cx="538800" cy="538800"/>
          </a:xfrm>
          <a:prstGeom prst="rect">
            <a:avLst/>
          </a:prstGeom>
          <a:noFill/>
          <a:ln>
            <a:noFill/>
          </a:ln>
        </p:spPr>
      </p:pic>
      <p:cxnSp>
        <p:nvCxnSpPr>
          <p:cNvPr id="874" name="Google Shape;874;p47"/>
          <p:cNvCxnSpPr>
            <a:stCxn id="864" idx="3"/>
          </p:cNvCxnSpPr>
          <p:nvPr/>
        </p:nvCxnSpPr>
        <p:spPr>
          <a:xfrm flipH="1" rot="10800000">
            <a:off x="4240075" y="2323625"/>
            <a:ext cx="1963500" cy="586500"/>
          </a:xfrm>
          <a:prstGeom prst="bentConnector3">
            <a:avLst>
              <a:gd fmla="val 50000" name="adj1"/>
            </a:avLst>
          </a:prstGeom>
          <a:noFill/>
          <a:ln cap="flat" cmpd="sng" w="9525">
            <a:solidFill>
              <a:srgbClr val="C2C2C2"/>
            </a:solidFill>
            <a:prstDash val="solid"/>
            <a:round/>
            <a:headEnd len="med" w="med" type="none"/>
            <a:tailEnd len="med" w="med" type="none"/>
          </a:ln>
        </p:spPr>
      </p:cxnSp>
      <p:pic>
        <p:nvPicPr>
          <p:cNvPr id="875" name="Google Shape;875;p47"/>
          <p:cNvPicPr preferRelativeResize="0"/>
          <p:nvPr/>
        </p:nvPicPr>
        <p:blipFill>
          <a:blip r:embed="rId10">
            <a:alphaModFix/>
          </a:blip>
          <a:stretch>
            <a:fillRect/>
          </a:stretch>
        </p:blipFill>
        <p:spPr>
          <a:xfrm>
            <a:off x="6308575" y="2694750"/>
            <a:ext cx="538801" cy="538799"/>
          </a:xfrm>
          <a:prstGeom prst="rect">
            <a:avLst/>
          </a:prstGeom>
          <a:noFill/>
          <a:ln>
            <a:noFill/>
          </a:ln>
        </p:spPr>
      </p:pic>
      <p:cxnSp>
        <p:nvCxnSpPr>
          <p:cNvPr id="876" name="Google Shape;876;p47"/>
          <p:cNvCxnSpPr/>
          <p:nvPr/>
        </p:nvCxnSpPr>
        <p:spPr>
          <a:xfrm>
            <a:off x="4229875" y="2910425"/>
            <a:ext cx="1987200" cy="174300"/>
          </a:xfrm>
          <a:prstGeom prst="bentConnector3">
            <a:avLst>
              <a:gd fmla="val 50000" name="adj1"/>
            </a:avLst>
          </a:prstGeom>
          <a:noFill/>
          <a:ln cap="flat" cmpd="sng" w="9525">
            <a:solidFill>
              <a:srgbClr val="C2C2C2"/>
            </a:solidFill>
            <a:prstDash val="solid"/>
            <a:round/>
            <a:headEnd len="med" w="med" type="none"/>
            <a:tailEnd len="med" w="med" type="none"/>
          </a:ln>
        </p:spPr>
      </p:cxnSp>
      <p:pic>
        <p:nvPicPr>
          <p:cNvPr id="877" name="Google Shape;877;p47"/>
          <p:cNvPicPr preferRelativeResize="0"/>
          <p:nvPr/>
        </p:nvPicPr>
        <p:blipFill>
          <a:blip r:embed="rId11">
            <a:alphaModFix/>
          </a:blip>
          <a:stretch>
            <a:fillRect/>
          </a:stretch>
        </p:blipFill>
        <p:spPr>
          <a:xfrm>
            <a:off x="6330637" y="3581962"/>
            <a:ext cx="538799" cy="538799"/>
          </a:xfrm>
          <a:prstGeom prst="rect">
            <a:avLst/>
          </a:prstGeom>
          <a:noFill/>
          <a:ln>
            <a:noFill/>
          </a:ln>
        </p:spPr>
      </p:pic>
      <p:cxnSp>
        <p:nvCxnSpPr>
          <p:cNvPr id="878" name="Google Shape;878;p47"/>
          <p:cNvCxnSpPr>
            <a:stCxn id="866" idx="3"/>
          </p:cNvCxnSpPr>
          <p:nvPr/>
        </p:nvCxnSpPr>
        <p:spPr>
          <a:xfrm flipH="1" rot="10800000">
            <a:off x="4240075" y="3872875"/>
            <a:ext cx="2010900" cy="3300"/>
          </a:xfrm>
          <a:prstGeom prst="bentConnector3">
            <a:avLst>
              <a:gd fmla="val 50000" name="adj1"/>
            </a:avLst>
          </a:prstGeom>
          <a:noFill/>
          <a:ln cap="flat" cmpd="sng" w="9525">
            <a:solidFill>
              <a:srgbClr val="C2C2C2"/>
            </a:solidFill>
            <a:prstDash val="solid"/>
            <a:round/>
            <a:headEnd len="med" w="med" type="none"/>
            <a:tailEnd len="med" w="med" type="none"/>
          </a:ln>
        </p:spPr>
      </p:cxnSp>
      <p:pic>
        <p:nvPicPr>
          <p:cNvPr id="879" name="Google Shape;879;p47"/>
          <p:cNvPicPr preferRelativeResize="0"/>
          <p:nvPr/>
        </p:nvPicPr>
        <p:blipFill>
          <a:blip r:embed="rId12">
            <a:alphaModFix/>
          </a:blip>
          <a:stretch>
            <a:fillRect/>
          </a:stretch>
        </p:blipFill>
        <p:spPr>
          <a:xfrm>
            <a:off x="6323887" y="4469175"/>
            <a:ext cx="538799" cy="538799"/>
          </a:xfrm>
          <a:prstGeom prst="rect">
            <a:avLst/>
          </a:prstGeom>
          <a:noFill/>
          <a:ln>
            <a:noFill/>
          </a:ln>
        </p:spPr>
      </p:pic>
      <p:cxnSp>
        <p:nvCxnSpPr>
          <p:cNvPr id="880" name="Google Shape;880;p47"/>
          <p:cNvCxnSpPr>
            <a:stCxn id="866" idx="3"/>
          </p:cNvCxnSpPr>
          <p:nvPr/>
        </p:nvCxnSpPr>
        <p:spPr>
          <a:xfrm>
            <a:off x="4240075" y="3876175"/>
            <a:ext cx="1990500" cy="914100"/>
          </a:xfrm>
          <a:prstGeom prst="bentConnector3">
            <a:avLst>
              <a:gd fmla="val 50000" name="adj1"/>
            </a:avLst>
          </a:prstGeom>
          <a:noFill/>
          <a:ln cap="flat" cmpd="sng" w="9525">
            <a:solidFill>
              <a:srgbClr val="C2C2C2"/>
            </a:solidFill>
            <a:prstDash val="solid"/>
            <a:round/>
            <a:headEnd len="med" w="med" type="none"/>
            <a:tailEnd len="med" w="med" type="none"/>
          </a:ln>
        </p:spPr>
      </p:cxnSp>
      <p:pic>
        <p:nvPicPr>
          <p:cNvPr id="881" name="Google Shape;881;p47"/>
          <p:cNvPicPr preferRelativeResize="0"/>
          <p:nvPr/>
        </p:nvPicPr>
        <p:blipFill>
          <a:blip r:embed="rId13">
            <a:alphaModFix/>
          </a:blip>
          <a:stretch>
            <a:fillRect/>
          </a:stretch>
        </p:blipFill>
        <p:spPr>
          <a:xfrm>
            <a:off x="6947438" y="3581963"/>
            <a:ext cx="538799" cy="538799"/>
          </a:xfrm>
          <a:prstGeom prst="rect">
            <a:avLst/>
          </a:prstGeom>
          <a:noFill/>
          <a:ln>
            <a:noFill/>
          </a:ln>
        </p:spPr>
      </p:pic>
      <p:pic>
        <p:nvPicPr>
          <p:cNvPr id="882" name="Google Shape;882;p47"/>
          <p:cNvPicPr preferRelativeResize="0"/>
          <p:nvPr/>
        </p:nvPicPr>
        <p:blipFill>
          <a:blip r:embed="rId14">
            <a:alphaModFix/>
          </a:blip>
          <a:stretch>
            <a:fillRect/>
          </a:stretch>
        </p:blipFill>
        <p:spPr>
          <a:xfrm>
            <a:off x="6940688" y="4469175"/>
            <a:ext cx="538799" cy="538799"/>
          </a:xfrm>
          <a:prstGeom prst="rect">
            <a:avLst/>
          </a:prstGeom>
          <a:noFill/>
          <a:ln>
            <a:noFill/>
          </a:ln>
        </p:spPr>
      </p:pic>
      <p:pic>
        <p:nvPicPr>
          <p:cNvPr id="883" name="Google Shape;883;p47"/>
          <p:cNvPicPr preferRelativeResize="0"/>
          <p:nvPr/>
        </p:nvPicPr>
        <p:blipFill>
          <a:blip r:embed="rId15">
            <a:alphaModFix/>
          </a:blip>
          <a:stretch>
            <a:fillRect/>
          </a:stretch>
        </p:blipFill>
        <p:spPr>
          <a:xfrm>
            <a:off x="7533612" y="3581962"/>
            <a:ext cx="538801" cy="538801"/>
          </a:xfrm>
          <a:prstGeom prst="rect">
            <a:avLst/>
          </a:prstGeom>
          <a:noFill/>
          <a:ln>
            <a:noFill/>
          </a:ln>
        </p:spPr>
      </p:pic>
      <p:pic>
        <p:nvPicPr>
          <p:cNvPr id="884" name="Google Shape;884;p47"/>
          <p:cNvPicPr preferRelativeResize="0"/>
          <p:nvPr/>
        </p:nvPicPr>
        <p:blipFill>
          <a:blip r:embed="rId16">
            <a:alphaModFix/>
          </a:blip>
          <a:stretch>
            <a:fillRect/>
          </a:stretch>
        </p:blipFill>
        <p:spPr>
          <a:xfrm>
            <a:off x="7526863" y="4469175"/>
            <a:ext cx="538799" cy="538799"/>
          </a:xfrm>
          <a:prstGeom prst="rect">
            <a:avLst/>
          </a:prstGeom>
          <a:noFill/>
          <a:ln>
            <a:noFill/>
          </a:ln>
        </p:spPr>
      </p:pic>
      <p:pic>
        <p:nvPicPr>
          <p:cNvPr id="885" name="Google Shape;885;p47"/>
          <p:cNvPicPr preferRelativeResize="0"/>
          <p:nvPr/>
        </p:nvPicPr>
        <p:blipFill>
          <a:blip r:embed="rId17">
            <a:alphaModFix/>
          </a:blip>
          <a:stretch>
            <a:fillRect/>
          </a:stretch>
        </p:blipFill>
        <p:spPr>
          <a:xfrm>
            <a:off x="8203100" y="3960950"/>
            <a:ext cx="538801" cy="538799"/>
          </a:xfrm>
          <a:prstGeom prst="rect">
            <a:avLst/>
          </a:prstGeom>
          <a:noFill/>
          <a:ln>
            <a:noFill/>
          </a:ln>
        </p:spPr>
      </p:pic>
      <p:pic>
        <p:nvPicPr>
          <p:cNvPr id="886" name="Google Shape;886;p47"/>
          <p:cNvPicPr preferRelativeResize="0"/>
          <p:nvPr/>
        </p:nvPicPr>
        <p:blipFill>
          <a:blip r:embed="rId18">
            <a:alphaModFix/>
          </a:blip>
          <a:stretch>
            <a:fillRect/>
          </a:stretch>
        </p:blipFill>
        <p:spPr>
          <a:xfrm>
            <a:off x="296012" y="2034312"/>
            <a:ext cx="1751625" cy="1751625"/>
          </a:xfrm>
          <a:prstGeom prst="rect">
            <a:avLst/>
          </a:prstGeom>
          <a:noFill/>
          <a:ln>
            <a:noFill/>
          </a:ln>
        </p:spPr>
      </p:pic>
      <p:sp>
        <p:nvSpPr>
          <p:cNvPr id="887" name="Google Shape;887;p47"/>
          <p:cNvSpPr txBox="1"/>
          <p:nvPr/>
        </p:nvSpPr>
        <p:spPr>
          <a:xfrm>
            <a:off x="6945775" y="300675"/>
            <a:ext cx="357600" cy="35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rgbClr val="3D3D3D"/>
                </a:solidFill>
                <a:latin typeface="Roboto"/>
                <a:ea typeface="Roboto"/>
                <a:cs typeface="Roboto"/>
                <a:sym typeface="Roboto"/>
              </a:rPr>
              <a:t>P1</a:t>
            </a:r>
            <a:endParaRPr sz="1100">
              <a:solidFill>
                <a:srgbClr val="3D3D3D"/>
              </a:solidFill>
              <a:latin typeface="Roboto"/>
              <a:ea typeface="Roboto"/>
              <a:cs typeface="Roboto"/>
              <a:sym typeface="Roboto"/>
            </a:endParaRPr>
          </a:p>
        </p:txBody>
      </p:sp>
      <p:sp>
        <p:nvSpPr>
          <p:cNvPr id="888" name="Google Shape;888;p47"/>
          <p:cNvSpPr txBox="1"/>
          <p:nvPr/>
        </p:nvSpPr>
        <p:spPr>
          <a:xfrm>
            <a:off x="6945763" y="889600"/>
            <a:ext cx="357600" cy="35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rgbClr val="3D3D3D"/>
                </a:solidFill>
                <a:latin typeface="Roboto"/>
                <a:ea typeface="Roboto"/>
                <a:cs typeface="Roboto"/>
                <a:sym typeface="Roboto"/>
              </a:rPr>
              <a:t>P2</a:t>
            </a:r>
            <a:endParaRPr sz="1100">
              <a:solidFill>
                <a:srgbClr val="3D3D3D"/>
              </a:solidFill>
              <a:latin typeface="Roboto"/>
              <a:ea typeface="Roboto"/>
              <a:cs typeface="Roboto"/>
              <a:sym typeface="Roboto"/>
            </a:endParaRPr>
          </a:p>
        </p:txBody>
      </p:sp>
      <p:sp>
        <p:nvSpPr>
          <p:cNvPr id="889" name="Google Shape;889;p47"/>
          <p:cNvSpPr txBox="1"/>
          <p:nvPr/>
        </p:nvSpPr>
        <p:spPr>
          <a:xfrm>
            <a:off x="6945763" y="1453125"/>
            <a:ext cx="357600" cy="35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rgbClr val="3D3D3D"/>
                </a:solidFill>
                <a:latin typeface="Roboto"/>
                <a:ea typeface="Roboto"/>
                <a:cs typeface="Roboto"/>
                <a:sym typeface="Roboto"/>
              </a:rPr>
              <a:t>P3</a:t>
            </a:r>
            <a:endParaRPr sz="1100">
              <a:solidFill>
                <a:srgbClr val="3D3D3D"/>
              </a:solidFill>
              <a:latin typeface="Roboto"/>
              <a:ea typeface="Roboto"/>
              <a:cs typeface="Roboto"/>
              <a:sym typeface="Roboto"/>
            </a:endParaRPr>
          </a:p>
        </p:txBody>
      </p:sp>
      <p:sp>
        <p:nvSpPr>
          <p:cNvPr id="890" name="Google Shape;890;p47"/>
          <p:cNvSpPr txBox="1"/>
          <p:nvPr/>
        </p:nvSpPr>
        <p:spPr>
          <a:xfrm>
            <a:off x="6952363" y="2122888"/>
            <a:ext cx="357600" cy="35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rgbClr val="3D3D3D"/>
                </a:solidFill>
                <a:latin typeface="Roboto"/>
                <a:ea typeface="Roboto"/>
                <a:cs typeface="Roboto"/>
                <a:sym typeface="Roboto"/>
              </a:rPr>
              <a:t>P4</a:t>
            </a:r>
            <a:endParaRPr sz="1100">
              <a:solidFill>
                <a:srgbClr val="3D3D3D"/>
              </a:solidFill>
              <a:latin typeface="Roboto"/>
              <a:ea typeface="Roboto"/>
              <a:cs typeface="Roboto"/>
              <a:sym typeface="Roboto"/>
            </a:endParaRPr>
          </a:p>
        </p:txBody>
      </p:sp>
      <p:sp>
        <p:nvSpPr>
          <p:cNvPr id="891" name="Google Shape;891;p47"/>
          <p:cNvSpPr txBox="1"/>
          <p:nvPr/>
        </p:nvSpPr>
        <p:spPr>
          <a:xfrm>
            <a:off x="6938863" y="2852425"/>
            <a:ext cx="357600" cy="35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rgbClr val="3D3D3D"/>
                </a:solidFill>
                <a:latin typeface="Roboto"/>
                <a:ea typeface="Roboto"/>
                <a:cs typeface="Roboto"/>
                <a:sym typeface="Roboto"/>
              </a:rPr>
              <a:t>P5</a:t>
            </a:r>
            <a:endParaRPr sz="1100">
              <a:solidFill>
                <a:srgbClr val="3D3D3D"/>
              </a:solidFill>
              <a:latin typeface="Roboto"/>
              <a:ea typeface="Roboto"/>
              <a:cs typeface="Roboto"/>
              <a:sym typeface="Roboto"/>
            </a:endParaRPr>
          </a:p>
        </p:txBody>
      </p:sp>
      <p:sp>
        <p:nvSpPr>
          <p:cNvPr id="892" name="Google Shape;892;p47"/>
          <p:cNvSpPr txBox="1"/>
          <p:nvPr/>
        </p:nvSpPr>
        <p:spPr>
          <a:xfrm>
            <a:off x="6459413" y="3352875"/>
            <a:ext cx="357600" cy="292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700">
                <a:solidFill>
                  <a:srgbClr val="3D3D3D"/>
                </a:solidFill>
                <a:latin typeface="Roboto"/>
                <a:ea typeface="Roboto"/>
                <a:cs typeface="Roboto"/>
                <a:sym typeface="Roboto"/>
              </a:rPr>
              <a:t>P6</a:t>
            </a:r>
            <a:endParaRPr sz="700">
              <a:solidFill>
                <a:srgbClr val="3D3D3D"/>
              </a:solidFill>
              <a:latin typeface="Roboto"/>
              <a:ea typeface="Roboto"/>
              <a:cs typeface="Roboto"/>
              <a:sym typeface="Roboto"/>
            </a:endParaRPr>
          </a:p>
        </p:txBody>
      </p:sp>
      <p:sp>
        <p:nvSpPr>
          <p:cNvPr id="893" name="Google Shape;893;p47"/>
          <p:cNvSpPr txBox="1"/>
          <p:nvPr/>
        </p:nvSpPr>
        <p:spPr>
          <a:xfrm>
            <a:off x="6996500" y="3356200"/>
            <a:ext cx="357600" cy="292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700">
                <a:solidFill>
                  <a:srgbClr val="3D3D3D"/>
                </a:solidFill>
                <a:latin typeface="Roboto"/>
                <a:ea typeface="Roboto"/>
                <a:cs typeface="Roboto"/>
                <a:sym typeface="Roboto"/>
              </a:rPr>
              <a:t>P7</a:t>
            </a:r>
            <a:endParaRPr sz="700">
              <a:solidFill>
                <a:srgbClr val="3D3D3D"/>
              </a:solidFill>
              <a:latin typeface="Roboto"/>
              <a:ea typeface="Roboto"/>
              <a:cs typeface="Roboto"/>
              <a:sym typeface="Roboto"/>
            </a:endParaRPr>
          </a:p>
        </p:txBody>
      </p:sp>
      <p:sp>
        <p:nvSpPr>
          <p:cNvPr id="894" name="Google Shape;894;p47"/>
          <p:cNvSpPr txBox="1"/>
          <p:nvPr/>
        </p:nvSpPr>
        <p:spPr>
          <a:xfrm>
            <a:off x="7616650" y="3356200"/>
            <a:ext cx="357600" cy="292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700">
                <a:solidFill>
                  <a:srgbClr val="3D3D3D"/>
                </a:solidFill>
                <a:latin typeface="Roboto"/>
                <a:ea typeface="Roboto"/>
                <a:cs typeface="Roboto"/>
                <a:sym typeface="Roboto"/>
              </a:rPr>
              <a:t>P8</a:t>
            </a:r>
            <a:endParaRPr sz="700">
              <a:solidFill>
                <a:srgbClr val="3D3D3D"/>
              </a:solidFill>
              <a:latin typeface="Roboto"/>
              <a:ea typeface="Roboto"/>
              <a:cs typeface="Roboto"/>
              <a:sym typeface="Roboto"/>
            </a:endParaRPr>
          </a:p>
        </p:txBody>
      </p:sp>
      <p:sp>
        <p:nvSpPr>
          <p:cNvPr id="895" name="Google Shape;895;p47"/>
          <p:cNvSpPr txBox="1"/>
          <p:nvPr/>
        </p:nvSpPr>
        <p:spPr>
          <a:xfrm>
            <a:off x="6459425" y="4253625"/>
            <a:ext cx="357600" cy="292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700">
                <a:solidFill>
                  <a:srgbClr val="3D3D3D"/>
                </a:solidFill>
                <a:latin typeface="Roboto"/>
                <a:ea typeface="Roboto"/>
                <a:cs typeface="Roboto"/>
                <a:sym typeface="Roboto"/>
              </a:rPr>
              <a:t>P9</a:t>
            </a:r>
            <a:endParaRPr sz="700">
              <a:solidFill>
                <a:srgbClr val="3D3D3D"/>
              </a:solidFill>
              <a:latin typeface="Roboto"/>
              <a:ea typeface="Roboto"/>
              <a:cs typeface="Roboto"/>
              <a:sym typeface="Roboto"/>
            </a:endParaRPr>
          </a:p>
        </p:txBody>
      </p:sp>
      <p:sp>
        <p:nvSpPr>
          <p:cNvPr id="896" name="Google Shape;896;p47"/>
          <p:cNvSpPr txBox="1"/>
          <p:nvPr/>
        </p:nvSpPr>
        <p:spPr>
          <a:xfrm>
            <a:off x="7045863" y="4251725"/>
            <a:ext cx="357600" cy="292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700">
                <a:solidFill>
                  <a:srgbClr val="3D3D3D"/>
                </a:solidFill>
                <a:latin typeface="Roboto"/>
                <a:ea typeface="Roboto"/>
                <a:cs typeface="Roboto"/>
                <a:sym typeface="Roboto"/>
              </a:rPr>
              <a:t>P10</a:t>
            </a:r>
            <a:endParaRPr sz="700">
              <a:solidFill>
                <a:srgbClr val="3D3D3D"/>
              </a:solidFill>
              <a:latin typeface="Roboto"/>
              <a:ea typeface="Roboto"/>
              <a:cs typeface="Roboto"/>
              <a:sym typeface="Roboto"/>
            </a:endParaRPr>
          </a:p>
        </p:txBody>
      </p:sp>
      <p:sp>
        <p:nvSpPr>
          <p:cNvPr id="897" name="Google Shape;897;p47"/>
          <p:cNvSpPr txBox="1"/>
          <p:nvPr/>
        </p:nvSpPr>
        <p:spPr>
          <a:xfrm>
            <a:off x="7603138" y="4253625"/>
            <a:ext cx="357600" cy="292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700">
                <a:solidFill>
                  <a:srgbClr val="3D3D3D"/>
                </a:solidFill>
                <a:latin typeface="Roboto"/>
                <a:ea typeface="Roboto"/>
                <a:cs typeface="Roboto"/>
                <a:sym typeface="Roboto"/>
              </a:rPr>
              <a:t>P11</a:t>
            </a:r>
            <a:endParaRPr sz="700">
              <a:solidFill>
                <a:srgbClr val="3D3D3D"/>
              </a:solidFill>
              <a:latin typeface="Roboto"/>
              <a:ea typeface="Roboto"/>
              <a:cs typeface="Roboto"/>
              <a:sym typeface="Roboto"/>
            </a:endParaRPr>
          </a:p>
        </p:txBody>
      </p:sp>
      <p:sp>
        <p:nvSpPr>
          <p:cNvPr id="898" name="Google Shape;898;p47"/>
          <p:cNvSpPr txBox="1"/>
          <p:nvPr/>
        </p:nvSpPr>
        <p:spPr>
          <a:xfrm>
            <a:off x="8293688" y="3785925"/>
            <a:ext cx="357600" cy="292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700">
                <a:solidFill>
                  <a:srgbClr val="3D3D3D"/>
                </a:solidFill>
                <a:latin typeface="Roboto"/>
                <a:ea typeface="Roboto"/>
                <a:cs typeface="Roboto"/>
                <a:sym typeface="Roboto"/>
              </a:rPr>
              <a:t>P12</a:t>
            </a:r>
            <a:endParaRPr sz="700">
              <a:solidFill>
                <a:srgbClr val="3D3D3D"/>
              </a:solidFill>
              <a:latin typeface="Roboto"/>
              <a:ea typeface="Roboto"/>
              <a:cs typeface="Roboto"/>
              <a:sym typeface="Roboto"/>
            </a:endParaRPr>
          </a:p>
        </p:txBody>
      </p:sp>
      <p:pic>
        <p:nvPicPr>
          <p:cNvPr id="899" name="Google Shape;899;p47"/>
          <p:cNvPicPr preferRelativeResize="0"/>
          <p:nvPr/>
        </p:nvPicPr>
        <p:blipFill>
          <a:blip r:embed="rId19">
            <a:alphaModFix/>
          </a:blip>
          <a:stretch>
            <a:fillRect/>
          </a:stretch>
        </p:blipFill>
        <p:spPr>
          <a:xfrm>
            <a:off x="235500" y="4204878"/>
            <a:ext cx="1799000" cy="737797"/>
          </a:xfrm>
          <a:prstGeom prst="rect">
            <a:avLst/>
          </a:prstGeom>
          <a:noFill/>
          <a:ln>
            <a:noFill/>
          </a:ln>
        </p:spPr>
      </p:pic>
      <p:cxnSp>
        <p:nvCxnSpPr>
          <p:cNvPr id="900" name="Google Shape;900;p47"/>
          <p:cNvCxnSpPr/>
          <p:nvPr/>
        </p:nvCxnSpPr>
        <p:spPr>
          <a:xfrm>
            <a:off x="2079075" y="4516451"/>
            <a:ext cx="551100" cy="0"/>
          </a:xfrm>
          <a:prstGeom prst="straightConnector1">
            <a:avLst/>
          </a:prstGeom>
          <a:noFill/>
          <a:ln cap="flat" cmpd="sng" w="9525">
            <a:solidFill>
              <a:schemeClr val="dk2"/>
            </a:solidFill>
            <a:prstDash val="solid"/>
            <a:round/>
            <a:headEnd len="med" w="med" type="none"/>
            <a:tailEnd len="med" w="med" type="triangle"/>
          </a:ln>
        </p:spPr>
      </p:cxnSp>
      <p:sp>
        <p:nvSpPr>
          <p:cNvPr id="901" name="Google Shape;901;p47"/>
          <p:cNvSpPr txBox="1"/>
          <p:nvPr/>
        </p:nvSpPr>
        <p:spPr>
          <a:xfrm>
            <a:off x="2674750" y="4279250"/>
            <a:ext cx="2692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Roboto"/>
                <a:ea typeface="Roboto"/>
                <a:cs typeface="Roboto"/>
                <a:sym typeface="Roboto"/>
              </a:rPr>
              <a:t>Wi = Weight of Indicator</a:t>
            </a:r>
            <a:endParaRPr sz="900">
              <a:latin typeface="Roboto"/>
              <a:ea typeface="Roboto"/>
              <a:cs typeface="Roboto"/>
              <a:sym typeface="Roboto"/>
            </a:endParaRPr>
          </a:p>
          <a:p>
            <a:pPr indent="0" lvl="0" marL="0" rtl="0" algn="l">
              <a:spcBef>
                <a:spcPts val="0"/>
              </a:spcBef>
              <a:spcAft>
                <a:spcPts val="0"/>
              </a:spcAft>
              <a:buNone/>
            </a:pPr>
            <a:r>
              <a:rPr lang="en" sz="900">
                <a:latin typeface="Roboto"/>
                <a:ea typeface="Roboto"/>
                <a:cs typeface="Roboto"/>
                <a:sym typeface="Roboto"/>
              </a:rPr>
              <a:t>Pi = Proportion of People who feel Deprived</a:t>
            </a:r>
            <a:endParaRPr sz="900">
              <a:latin typeface="Roboto"/>
              <a:ea typeface="Roboto"/>
              <a:cs typeface="Roboto"/>
              <a:sym typeface="Roboto"/>
            </a:endParaRPr>
          </a:p>
        </p:txBody>
      </p:sp>
      <p:sp>
        <p:nvSpPr>
          <p:cNvPr id="902" name="Google Shape;902;p47"/>
          <p:cNvSpPr/>
          <p:nvPr/>
        </p:nvSpPr>
        <p:spPr>
          <a:xfrm>
            <a:off x="2532325" y="4740950"/>
            <a:ext cx="2574600" cy="357000"/>
          </a:xfrm>
          <a:prstGeom prst="roundRect">
            <a:avLst>
              <a:gd fmla="val 16667" name="adj"/>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2"/>
                </a:solidFill>
                <a:latin typeface="Roboto"/>
                <a:ea typeface="Roboto"/>
                <a:cs typeface="Roboto"/>
                <a:sym typeface="Roboto"/>
              </a:rPr>
              <a:t>Indicator Weights ∝ Deprivation Level</a:t>
            </a:r>
            <a:endParaRPr sz="600">
              <a:solidFill>
                <a:srgbClr val="3D3D3D"/>
              </a:solidFill>
              <a:latin typeface="Roboto"/>
              <a:ea typeface="Roboto"/>
              <a:cs typeface="Roboto"/>
              <a:sym typeface="Roboto"/>
            </a:endParaRPr>
          </a:p>
        </p:txBody>
      </p:sp>
      <p:sp>
        <p:nvSpPr>
          <p:cNvPr id="903" name="Google Shape;903;p47"/>
          <p:cNvSpPr/>
          <p:nvPr/>
        </p:nvSpPr>
        <p:spPr>
          <a:xfrm>
            <a:off x="7401775" y="260925"/>
            <a:ext cx="1639200" cy="1192200"/>
          </a:xfrm>
          <a:prstGeom prst="roundRect">
            <a:avLst>
              <a:gd fmla="val 16667" name="adj"/>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en" sz="1100">
                <a:solidFill>
                  <a:srgbClr val="3D3D3D"/>
                </a:solidFill>
                <a:latin typeface="Roboto"/>
                <a:ea typeface="Roboto"/>
                <a:cs typeface="Roboto"/>
                <a:sym typeface="Roboto"/>
              </a:rPr>
              <a:t>What we need to estimate from our data is the proportion of people who feel deprived for each indicator.</a:t>
            </a:r>
            <a:endParaRPr sz="1100">
              <a:solidFill>
                <a:srgbClr val="3D3D3D"/>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4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not go for Regression-Based Estimate?</a:t>
            </a:r>
            <a:endParaRPr/>
          </a:p>
        </p:txBody>
      </p:sp>
      <p:sp>
        <p:nvSpPr>
          <p:cNvPr id="909" name="Google Shape;909;p48"/>
          <p:cNvSpPr/>
          <p:nvPr/>
        </p:nvSpPr>
        <p:spPr>
          <a:xfrm>
            <a:off x="828100" y="1182250"/>
            <a:ext cx="3819300" cy="645600"/>
          </a:xfrm>
          <a:prstGeom prst="roundRect">
            <a:avLst>
              <a:gd fmla="val 16667" name="adj"/>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Logistic Regression kind of setup requires us to label the respondents as poor/not poor</a:t>
            </a:r>
            <a:endParaRPr/>
          </a:p>
        </p:txBody>
      </p:sp>
      <p:sp>
        <p:nvSpPr>
          <p:cNvPr id="910" name="Google Shape;910;p48"/>
          <p:cNvSpPr/>
          <p:nvPr/>
        </p:nvSpPr>
        <p:spPr>
          <a:xfrm>
            <a:off x="5013000" y="1182250"/>
            <a:ext cx="3819300" cy="645600"/>
          </a:xfrm>
          <a:prstGeom prst="roundRect">
            <a:avLst>
              <a:gd fmla="val 16667" name="adj"/>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Brings in personal perception of poverty</a:t>
            </a:r>
            <a:endParaRPr/>
          </a:p>
        </p:txBody>
      </p:sp>
      <p:cxnSp>
        <p:nvCxnSpPr>
          <p:cNvPr id="911" name="Google Shape;911;p48"/>
          <p:cNvCxnSpPr>
            <a:stCxn id="909" idx="3"/>
            <a:endCxn id="910" idx="1"/>
          </p:cNvCxnSpPr>
          <p:nvPr/>
        </p:nvCxnSpPr>
        <p:spPr>
          <a:xfrm>
            <a:off x="4647400" y="1505050"/>
            <a:ext cx="365700" cy="0"/>
          </a:xfrm>
          <a:prstGeom prst="straightConnector1">
            <a:avLst/>
          </a:prstGeom>
          <a:noFill/>
          <a:ln cap="flat" cmpd="sng" w="9525">
            <a:solidFill>
              <a:schemeClr val="dk2"/>
            </a:solidFill>
            <a:prstDash val="solid"/>
            <a:round/>
            <a:headEnd len="med" w="med" type="none"/>
            <a:tailEnd len="med" w="med" type="triangle"/>
          </a:ln>
        </p:spPr>
      </p:cxnSp>
      <p:sp>
        <p:nvSpPr>
          <p:cNvPr id="912" name="Google Shape;912;p48"/>
          <p:cNvSpPr/>
          <p:nvPr/>
        </p:nvSpPr>
        <p:spPr>
          <a:xfrm>
            <a:off x="5013000" y="2709525"/>
            <a:ext cx="3819300" cy="645600"/>
          </a:xfrm>
          <a:prstGeom prst="roundRect">
            <a:avLst>
              <a:gd fmla="val 16667" name="adj"/>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Model Estimated Weights are highly influenced by our perception</a:t>
            </a:r>
            <a:endParaRPr/>
          </a:p>
        </p:txBody>
      </p:sp>
      <p:cxnSp>
        <p:nvCxnSpPr>
          <p:cNvPr id="913" name="Google Shape;913;p48"/>
          <p:cNvCxnSpPr>
            <a:stCxn id="910" idx="2"/>
            <a:endCxn id="912" idx="0"/>
          </p:cNvCxnSpPr>
          <p:nvPr/>
        </p:nvCxnSpPr>
        <p:spPr>
          <a:xfrm>
            <a:off x="6922650" y="1827850"/>
            <a:ext cx="0" cy="881700"/>
          </a:xfrm>
          <a:prstGeom prst="straightConnector1">
            <a:avLst/>
          </a:prstGeom>
          <a:noFill/>
          <a:ln cap="flat" cmpd="sng" w="9525">
            <a:solidFill>
              <a:schemeClr val="dk2"/>
            </a:solidFill>
            <a:prstDash val="solid"/>
            <a:round/>
            <a:headEnd len="med" w="med" type="none"/>
            <a:tailEnd len="med" w="med" type="triangle"/>
          </a:ln>
        </p:spPr>
      </p:cxnSp>
      <p:sp>
        <p:nvSpPr>
          <p:cNvPr id="914" name="Google Shape;914;p48"/>
          <p:cNvSpPr/>
          <p:nvPr/>
        </p:nvSpPr>
        <p:spPr>
          <a:xfrm>
            <a:off x="5013000" y="4236800"/>
            <a:ext cx="3819300" cy="702900"/>
          </a:xfrm>
          <a:prstGeom prst="roundRect">
            <a:avLst>
              <a:gd fmla="val 16667" name="adj"/>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Better to let the people’s deprivation decide how much each indicator should contribute to their poverty</a:t>
            </a:r>
            <a:endParaRPr/>
          </a:p>
        </p:txBody>
      </p:sp>
      <p:cxnSp>
        <p:nvCxnSpPr>
          <p:cNvPr id="915" name="Google Shape;915;p48"/>
          <p:cNvCxnSpPr>
            <a:stCxn id="912" idx="2"/>
            <a:endCxn id="914" idx="0"/>
          </p:cNvCxnSpPr>
          <p:nvPr/>
        </p:nvCxnSpPr>
        <p:spPr>
          <a:xfrm>
            <a:off x="6922650" y="3355125"/>
            <a:ext cx="0" cy="881700"/>
          </a:xfrm>
          <a:prstGeom prst="straightConnector1">
            <a:avLst/>
          </a:prstGeom>
          <a:noFill/>
          <a:ln cap="flat" cmpd="sng" w="9525">
            <a:solidFill>
              <a:schemeClr val="dk2"/>
            </a:solidFill>
            <a:prstDash val="solid"/>
            <a:round/>
            <a:headEnd len="med" w="med" type="none"/>
            <a:tailEnd len="med" w="med" type="triangle"/>
          </a:ln>
        </p:spPr>
      </p:cxnSp>
      <p:sp>
        <p:nvSpPr>
          <p:cNvPr id="916" name="Google Shape;916;p48"/>
          <p:cNvSpPr/>
          <p:nvPr/>
        </p:nvSpPr>
        <p:spPr>
          <a:xfrm>
            <a:off x="91200" y="2245125"/>
            <a:ext cx="4556100" cy="1110000"/>
          </a:xfrm>
          <a:prstGeom prst="roundRect">
            <a:avLst>
              <a:gd fmla="val 16667" name="adj"/>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Our/Policy Maker’s judgement should only creep in at the very last in deciding what should be the threshold above which an individual will be deemed </a:t>
            </a:r>
            <a:r>
              <a:rPr lang="en">
                <a:latin typeface="Roboto"/>
                <a:ea typeface="Roboto"/>
                <a:cs typeface="Roboto"/>
                <a:sym typeface="Roboto"/>
              </a:rPr>
              <a:t>Multidimensionally</a:t>
            </a:r>
            <a:r>
              <a:rPr lang="en">
                <a:latin typeface="Roboto"/>
                <a:ea typeface="Roboto"/>
                <a:cs typeface="Roboto"/>
                <a:sym typeface="Roboto"/>
              </a:rPr>
              <a:t> Poor</a:t>
            </a:r>
            <a:endParaRPr/>
          </a:p>
        </p:txBody>
      </p:sp>
      <p:pic>
        <p:nvPicPr>
          <p:cNvPr id="917" name="Google Shape;917;p48"/>
          <p:cNvPicPr preferRelativeResize="0"/>
          <p:nvPr/>
        </p:nvPicPr>
        <p:blipFill>
          <a:blip r:embed="rId3">
            <a:alphaModFix/>
          </a:blip>
          <a:stretch>
            <a:fillRect/>
          </a:stretch>
        </p:blipFill>
        <p:spPr>
          <a:xfrm>
            <a:off x="91200" y="1130650"/>
            <a:ext cx="748800" cy="748800"/>
          </a:xfrm>
          <a:prstGeom prst="rect">
            <a:avLst/>
          </a:prstGeom>
          <a:noFill/>
          <a:ln>
            <a:noFill/>
          </a:ln>
        </p:spPr>
      </p:pic>
      <p:pic>
        <p:nvPicPr>
          <p:cNvPr id="918" name="Google Shape;918;p48"/>
          <p:cNvPicPr preferRelativeResize="0"/>
          <p:nvPr/>
        </p:nvPicPr>
        <p:blipFill>
          <a:blip r:embed="rId4">
            <a:alphaModFix/>
          </a:blip>
          <a:stretch>
            <a:fillRect/>
          </a:stretch>
        </p:blipFill>
        <p:spPr>
          <a:xfrm>
            <a:off x="311700" y="3593550"/>
            <a:ext cx="702900" cy="702900"/>
          </a:xfrm>
          <a:prstGeom prst="rect">
            <a:avLst/>
          </a:prstGeom>
          <a:noFill/>
          <a:ln>
            <a:noFill/>
          </a:ln>
        </p:spPr>
      </p:pic>
      <p:pic>
        <p:nvPicPr>
          <p:cNvPr id="919" name="Google Shape;919;p48"/>
          <p:cNvPicPr preferRelativeResize="0"/>
          <p:nvPr/>
        </p:nvPicPr>
        <p:blipFill>
          <a:blip r:embed="rId5">
            <a:alphaModFix/>
          </a:blip>
          <a:stretch>
            <a:fillRect/>
          </a:stretch>
        </p:blipFill>
        <p:spPr>
          <a:xfrm>
            <a:off x="1080475" y="3414700"/>
            <a:ext cx="3314543" cy="1060625"/>
          </a:xfrm>
          <a:prstGeom prst="rect">
            <a:avLst/>
          </a:prstGeom>
          <a:noFill/>
          <a:ln>
            <a:noFill/>
          </a:ln>
        </p:spPr>
      </p:pic>
      <p:cxnSp>
        <p:nvCxnSpPr>
          <p:cNvPr id="920" name="Google Shape;920;p48"/>
          <p:cNvCxnSpPr>
            <a:stCxn id="914" idx="1"/>
            <a:endCxn id="916" idx="3"/>
          </p:cNvCxnSpPr>
          <p:nvPr/>
        </p:nvCxnSpPr>
        <p:spPr>
          <a:xfrm rot="10800000">
            <a:off x="4647300" y="2800250"/>
            <a:ext cx="365700" cy="1788000"/>
          </a:xfrm>
          <a:prstGeom prst="bentConnector3">
            <a:avLst>
              <a:gd fmla="val 50000" name="adj1"/>
            </a:avLst>
          </a:prstGeom>
          <a:noFill/>
          <a:ln cap="flat" cmpd="sng" w="9525">
            <a:solidFill>
              <a:srgbClr val="C2C2C2"/>
            </a:solidFill>
            <a:prstDash val="solid"/>
            <a:round/>
            <a:headEnd len="med" w="med" type="none"/>
            <a:tailEnd len="med" w="med" type="none"/>
          </a:ln>
        </p:spPr>
      </p:cxnSp>
      <p:pic>
        <p:nvPicPr>
          <p:cNvPr id="921" name="Google Shape;921;p48"/>
          <p:cNvPicPr preferRelativeResize="0"/>
          <p:nvPr/>
        </p:nvPicPr>
        <p:blipFill>
          <a:blip r:embed="rId6">
            <a:alphaModFix/>
          </a:blip>
          <a:stretch>
            <a:fillRect/>
          </a:stretch>
        </p:blipFill>
        <p:spPr>
          <a:xfrm>
            <a:off x="7071117" y="1894279"/>
            <a:ext cx="748800" cy="748800"/>
          </a:xfrm>
          <a:prstGeom prst="rect">
            <a:avLst/>
          </a:prstGeom>
          <a:noFill/>
          <a:ln>
            <a:noFill/>
          </a:ln>
        </p:spPr>
      </p:pic>
      <p:pic>
        <p:nvPicPr>
          <p:cNvPr id="922" name="Google Shape;922;p48"/>
          <p:cNvPicPr preferRelativeResize="0"/>
          <p:nvPr/>
        </p:nvPicPr>
        <p:blipFill>
          <a:blip r:embed="rId7">
            <a:alphaModFix/>
          </a:blip>
          <a:stretch>
            <a:fillRect/>
          </a:stretch>
        </p:blipFill>
        <p:spPr>
          <a:xfrm>
            <a:off x="7071125" y="3421575"/>
            <a:ext cx="748800" cy="748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 deep-dive</a:t>
            </a:r>
            <a:endParaRPr/>
          </a:p>
        </p:txBody>
      </p:sp>
      <p:sp>
        <p:nvSpPr>
          <p:cNvPr id="120" name="Google Shape;120;p16"/>
          <p:cNvSpPr/>
          <p:nvPr/>
        </p:nvSpPr>
        <p:spPr>
          <a:xfrm>
            <a:off x="432350" y="1304875"/>
            <a:ext cx="2469300" cy="607800"/>
          </a:xfrm>
          <a:prstGeom prst="homePlate">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1" name="Google Shape;121;p16"/>
          <p:cNvSpPr txBox="1"/>
          <p:nvPr>
            <p:ph idx="4294967295" type="body"/>
          </p:nvPr>
        </p:nvSpPr>
        <p:spPr>
          <a:xfrm>
            <a:off x="432350" y="1451576"/>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Challenge 1</a:t>
            </a:r>
            <a:endParaRPr>
              <a:solidFill>
                <a:schemeClr val="lt1"/>
              </a:solidFill>
            </a:endParaRPr>
          </a:p>
        </p:txBody>
      </p:sp>
      <p:sp>
        <p:nvSpPr>
          <p:cNvPr id="122" name="Google Shape;122;p16"/>
          <p:cNvSpPr txBox="1"/>
          <p:nvPr>
            <p:ph idx="4294967295" type="body"/>
          </p:nvPr>
        </p:nvSpPr>
        <p:spPr>
          <a:xfrm>
            <a:off x="432350" y="2070575"/>
            <a:ext cx="2471700" cy="26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Design Questionnaire</a:t>
            </a:r>
            <a:endParaRPr b="1" sz="1600"/>
          </a:p>
          <a:p>
            <a:pPr indent="0" lvl="0" marL="0" rtl="0" algn="l">
              <a:spcBef>
                <a:spcPts val="800"/>
              </a:spcBef>
              <a:spcAft>
                <a:spcPts val="800"/>
              </a:spcAft>
              <a:buNone/>
            </a:pPr>
            <a:r>
              <a:rPr lang="en" sz="1600"/>
              <a:t>The questionnaire </a:t>
            </a:r>
            <a:r>
              <a:rPr lang="en" sz="1600"/>
              <a:t>should</a:t>
            </a:r>
            <a:r>
              <a:rPr lang="en" sz="1600"/>
              <a:t> ideally touch upon all the important aspects required to validate the weights and make them adjustable. </a:t>
            </a:r>
            <a:br>
              <a:rPr lang="en" sz="1600"/>
            </a:br>
            <a:r>
              <a:rPr lang="en" sz="1600"/>
              <a:t>Also the validity of the indicators.</a:t>
            </a:r>
            <a:endParaRPr sz="1600"/>
          </a:p>
        </p:txBody>
      </p:sp>
      <p:sp>
        <p:nvSpPr>
          <p:cNvPr id="123" name="Google Shape;123;p16"/>
          <p:cNvSpPr/>
          <p:nvPr/>
        </p:nvSpPr>
        <p:spPr>
          <a:xfrm>
            <a:off x="3044777" y="1304875"/>
            <a:ext cx="2760600" cy="607800"/>
          </a:xfrm>
          <a:prstGeom prst="chevron">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4" name="Google Shape;124;p16"/>
          <p:cNvSpPr txBox="1"/>
          <p:nvPr>
            <p:ph idx="4294967295" type="body"/>
          </p:nvPr>
        </p:nvSpPr>
        <p:spPr>
          <a:xfrm>
            <a:off x="3336150" y="1451576"/>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Challenge 2</a:t>
            </a:r>
            <a:endParaRPr>
              <a:solidFill>
                <a:schemeClr val="lt1"/>
              </a:solidFill>
            </a:endParaRPr>
          </a:p>
        </p:txBody>
      </p:sp>
      <p:sp>
        <p:nvSpPr>
          <p:cNvPr id="125" name="Google Shape;125;p16"/>
          <p:cNvSpPr txBox="1"/>
          <p:nvPr>
            <p:ph idx="4294967295" type="body"/>
          </p:nvPr>
        </p:nvSpPr>
        <p:spPr>
          <a:xfrm>
            <a:off x="3336146" y="2070575"/>
            <a:ext cx="2471700" cy="26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Collect Data</a:t>
            </a:r>
            <a:endParaRPr b="1" sz="1600"/>
          </a:p>
          <a:p>
            <a:pPr indent="0" lvl="0" marL="0" rtl="0" algn="l">
              <a:spcBef>
                <a:spcPts val="800"/>
              </a:spcBef>
              <a:spcAft>
                <a:spcPts val="800"/>
              </a:spcAft>
              <a:buNone/>
            </a:pPr>
            <a:r>
              <a:rPr lang="en" sz="1600"/>
              <a:t>We can help ease out this step of survey by following the sampling scheme of NSSO. </a:t>
            </a:r>
            <a:br>
              <a:rPr lang="en" sz="1600"/>
            </a:br>
            <a:r>
              <a:rPr lang="en" sz="1600"/>
              <a:t>We must collect as much bg info about a place in advance as possible and frame the qsns accord.</a:t>
            </a:r>
            <a:endParaRPr sz="1600"/>
          </a:p>
        </p:txBody>
      </p:sp>
      <p:sp>
        <p:nvSpPr>
          <p:cNvPr id="126" name="Google Shape;126;p16"/>
          <p:cNvSpPr/>
          <p:nvPr/>
        </p:nvSpPr>
        <p:spPr>
          <a:xfrm>
            <a:off x="5948502" y="1304875"/>
            <a:ext cx="2760600" cy="607800"/>
          </a:xfrm>
          <a:prstGeom prst="chevron">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7" name="Google Shape;127;p16"/>
          <p:cNvSpPr txBox="1"/>
          <p:nvPr>
            <p:ph idx="4294967295" type="body"/>
          </p:nvPr>
        </p:nvSpPr>
        <p:spPr>
          <a:xfrm>
            <a:off x="6254233" y="1451576"/>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Challenge 3</a:t>
            </a:r>
            <a:endParaRPr>
              <a:solidFill>
                <a:schemeClr val="lt1"/>
              </a:solidFill>
            </a:endParaRPr>
          </a:p>
        </p:txBody>
      </p:sp>
      <p:sp>
        <p:nvSpPr>
          <p:cNvPr id="128" name="Google Shape;128;p16"/>
          <p:cNvSpPr txBox="1"/>
          <p:nvPr>
            <p:ph idx="4294967295" type="body"/>
          </p:nvPr>
        </p:nvSpPr>
        <p:spPr>
          <a:xfrm>
            <a:off x="6196650" y="2070575"/>
            <a:ext cx="2529300" cy="26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Inference and Benchmark</a:t>
            </a:r>
            <a:endParaRPr b="1" sz="1600"/>
          </a:p>
          <a:p>
            <a:pPr indent="0" lvl="0" marL="0" rtl="0" algn="l">
              <a:spcBef>
                <a:spcPts val="800"/>
              </a:spcBef>
              <a:spcAft>
                <a:spcPts val="800"/>
              </a:spcAft>
              <a:buNone/>
            </a:pPr>
            <a:r>
              <a:rPr lang="en" sz="1600"/>
              <a:t>We will have to infer from whatever response we get from the survey. Translate it into meaningful decisions for policy makers and also validate our empirical results with past data.</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2" name="Shape 132"/>
        <p:cNvGrpSpPr/>
        <p:nvPr/>
      </p:nvGrpSpPr>
      <p:grpSpPr>
        <a:xfrm>
          <a:off x="0" y="0"/>
          <a:ext cx="0" cy="0"/>
          <a:chOff x="0" y="0"/>
          <a:chExt cx="0" cy="0"/>
        </a:xfrm>
      </p:grpSpPr>
      <p:sp>
        <p:nvSpPr>
          <p:cNvPr id="133" name="Google Shape;133;p17"/>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highlight>
                  <a:srgbClr val="DD7E6B"/>
                </a:highlight>
              </a:rPr>
              <a:t>CAP Framework</a:t>
            </a:r>
            <a:endParaRPr>
              <a:solidFill>
                <a:schemeClr val="lt1"/>
              </a:solidFill>
              <a:highlight>
                <a:srgbClr val="DD7E6B"/>
              </a:highlight>
            </a:endParaRPr>
          </a:p>
        </p:txBody>
      </p:sp>
      <p:sp>
        <p:nvSpPr>
          <p:cNvPr id="134" name="Google Shape;134;p17"/>
          <p:cNvSpPr txBox="1"/>
          <p:nvPr>
            <p:ph idx="1" type="subTitle"/>
          </p:nvPr>
        </p:nvSpPr>
        <p:spPr>
          <a:xfrm>
            <a:off x="127500" y="2775775"/>
            <a:ext cx="43212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highlight>
                  <a:srgbClr val="FFFFFF"/>
                </a:highlight>
              </a:rPr>
              <a:t>Contrastive Allocative Perturbative (CAP) Methodology</a:t>
            </a:r>
            <a:endParaRPr>
              <a:solidFill>
                <a:srgbClr val="000000"/>
              </a:solidFill>
              <a:highlight>
                <a:srgbClr val="FFFFFF"/>
              </a:highlight>
            </a:endParaRPr>
          </a:p>
        </p:txBody>
      </p:sp>
      <p:sp>
        <p:nvSpPr>
          <p:cNvPr id="135" name="Google Shape;135;p17"/>
          <p:cNvSpPr txBox="1"/>
          <p:nvPr>
            <p:ph idx="2" type="body"/>
          </p:nvPr>
        </p:nvSpPr>
        <p:spPr>
          <a:xfrm>
            <a:off x="4851325" y="724200"/>
            <a:ext cx="3925200" cy="3695100"/>
          </a:xfrm>
          <a:prstGeom prst="rect">
            <a:avLst/>
          </a:prstGeom>
        </p:spPr>
        <p:txBody>
          <a:bodyPr anchorCtr="0" anchor="ctr" bIns="91425" lIns="91425" spcFirstLastPara="1" rIns="91425" wrap="square" tIns="91425">
            <a:noAutofit/>
          </a:bodyPr>
          <a:lstStyle/>
          <a:p>
            <a:pPr indent="0" lvl="0" marL="0" rtl="0" algn="just">
              <a:spcBef>
                <a:spcPts val="0"/>
              </a:spcBef>
              <a:spcAft>
                <a:spcPts val="1600"/>
              </a:spcAft>
              <a:buNone/>
            </a:pPr>
            <a:r>
              <a:rPr lang="en"/>
              <a:t>An effective framework which can be leveraged to design questionnaire and estimate weights for MPI</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9" name="Shape 139"/>
        <p:cNvGrpSpPr/>
        <p:nvPr/>
      </p:nvGrpSpPr>
      <p:grpSpPr>
        <a:xfrm>
          <a:off x="0" y="0"/>
          <a:ext cx="0" cy="0"/>
          <a:chOff x="0" y="0"/>
          <a:chExt cx="0" cy="0"/>
        </a:xfrm>
      </p:grpSpPr>
      <p:sp>
        <p:nvSpPr>
          <p:cNvPr id="140" name="Google Shape;140;p18"/>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Design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Questionnaire Structure</a:t>
            </a:r>
            <a:endParaRPr/>
          </a:p>
        </p:txBody>
      </p:sp>
      <p:cxnSp>
        <p:nvCxnSpPr>
          <p:cNvPr id="146" name="Google Shape;146;p19"/>
          <p:cNvCxnSpPr>
            <a:stCxn id="147" idx="6"/>
            <a:endCxn id="148" idx="2"/>
          </p:cNvCxnSpPr>
          <p:nvPr/>
        </p:nvCxnSpPr>
        <p:spPr>
          <a:xfrm>
            <a:off x="2110700" y="2909825"/>
            <a:ext cx="702300" cy="936000"/>
          </a:xfrm>
          <a:prstGeom prst="bentConnector3">
            <a:avLst>
              <a:gd fmla="val 49995" name="adj1"/>
            </a:avLst>
          </a:prstGeom>
          <a:noFill/>
          <a:ln cap="flat" cmpd="sng" w="9525">
            <a:solidFill>
              <a:srgbClr val="C2C2C2"/>
            </a:solidFill>
            <a:prstDash val="solid"/>
            <a:round/>
            <a:headEnd len="sm" w="sm" type="none"/>
            <a:tailEnd len="sm" w="sm" type="none"/>
          </a:ln>
        </p:spPr>
      </p:cxnSp>
      <p:cxnSp>
        <p:nvCxnSpPr>
          <p:cNvPr id="149" name="Google Shape;149;p19"/>
          <p:cNvCxnSpPr>
            <a:stCxn id="147" idx="6"/>
            <a:endCxn id="150" idx="2"/>
          </p:cNvCxnSpPr>
          <p:nvPr/>
        </p:nvCxnSpPr>
        <p:spPr>
          <a:xfrm>
            <a:off x="2110700" y="2909825"/>
            <a:ext cx="702300" cy="600"/>
          </a:xfrm>
          <a:prstGeom prst="bentConnector3">
            <a:avLst>
              <a:gd fmla="val 49995" name="adj1"/>
            </a:avLst>
          </a:prstGeom>
          <a:noFill/>
          <a:ln cap="flat" cmpd="sng" w="9525">
            <a:solidFill>
              <a:srgbClr val="C2C2C2"/>
            </a:solidFill>
            <a:prstDash val="solid"/>
            <a:round/>
            <a:headEnd len="sm" w="sm" type="none"/>
            <a:tailEnd len="sm" w="sm" type="none"/>
          </a:ln>
        </p:spPr>
      </p:cxnSp>
      <p:cxnSp>
        <p:nvCxnSpPr>
          <p:cNvPr id="151" name="Google Shape;151;p19"/>
          <p:cNvCxnSpPr>
            <a:stCxn id="152" idx="3"/>
            <a:endCxn id="153" idx="2"/>
          </p:cNvCxnSpPr>
          <p:nvPr/>
        </p:nvCxnSpPr>
        <p:spPr>
          <a:xfrm flipH="1" rot="10800000">
            <a:off x="3805025" y="1473425"/>
            <a:ext cx="549600" cy="500400"/>
          </a:xfrm>
          <a:prstGeom prst="bentConnector3">
            <a:avLst>
              <a:gd fmla="val 49993" name="adj1"/>
            </a:avLst>
          </a:prstGeom>
          <a:noFill/>
          <a:ln cap="flat" cmpd="sng" w="9525">
            <a:solidFill>
              <a:srgbClr val="C2C2C2"/>
            </a:solidFill>
            <a:prstDash val="solid"/>
            <a:round/>
            <a:headEnd len="sm" w="sm" type="none"/>
            <a:tailEnd len="sm" w="sm" type="none"/>
          </a:ln>
        </p:spPr>
      </p:cxnSp>
      <p:cxnSp>
        <p:nvCxnSpPr>
          <p:cNvPr id="154" name="Google Shape;154;p19"/>
          <p:cNvCxnSpPr>
            <a:stCxn id="155" idx="3"/>
            <a:endCxn id="156" idx="2"/>
          </p:cNvCxnSpPr>
          <p:nvPr/>
        </p:nvCxnSpPr>
        <p:spPr>
          <a:xfrm>
            <a:off x="3805025" y="3845825"/>
            <a:ext cx="549600" cy="457200"/>
          </a:xfrm>
          <a:prstGeom prst="bentConnector3">
            <a:avLst>
              <a:gd fmla="val 49993" name="adj1"/>
            </a:avLst>
          </a:prstGeom>
          <a:noFill/>
          <a:ln cap="flat" cmpd="sng" w="9525">
            <a:solidFill>
              <a:srgbClr val="C2C2C2"/>
            </a:solidFill>
            <a:prstDash val="solid"/>
            <a:round/>
            <a:headEnd len="sm" w="sm" type="none"/>
            <a:tailEnd len="sm" w="sm" type="none"/>
          </a:ln>
        </p:spPr>
      </p:cxnSp>
      <p:grpSp>
        <p:nvGrpSpPr>
          <p:cNvPr id="157" name="Google Shape;157;p19"/>
          <p:cNvGrpSpPr/>
          <p:nvPr/>
        </p:nvGrpSpPr>
        <p:grpSpPr>
          <a:xfrm>
            <a:off x="4354550" y="1216225"/>
            <a:ext cx="4335600" cy="500400"/>
            <a:chOff x="5592550" y="921350"/>
            <a:chExt cx="4335600" cy="500400"/>
          </a:xfrm>
        </p:grpSpPr>
        <p:sp>
          <p:nvSpPr>
            <p:cNvPr id="158" name="Google Shape;158;p19"/>
            <p:cNvSpPr/>
            <p:nvPr/>
          </p:nvSpPr>
          <p:spPr>
            <a:xfrm>
              <a:off x="5766550" y="921350"/>
              <a:ext cx="4161600" cy="500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100">
                  <a:solidFill>
                    <a:srgbClr val="3D3D3D"/>
                  </a:solidFill>
                  <a:latin typeface="Roboto"/>
                  <a:ea typeface="Roboto"/>
                  <a:cs typeface="Roboto"/>
                  <a:sym typeface="Roboto"/>
                </a:rPr>
                <a:t>To identify the relative importance between two or more indicators, we design situations where the </a:t>
              </a:r>
              <a:r>
                <a:rPr lang="en" sz="1100">
                  <a:solidFill>
                    <a:srgbClr val="3D3D3D"/>
                  </a:solidFill>
                  <a:latin typeface="Roboto"/>
                  <a:ea typeface="Roboto"/>
                  <a:cs typeface="Roboto"/>
                  <a:sym typeface="Roboto"/>
                </a:rPr>
                <a:t>respondent</a:t>
              </a:r>
              <a:r>
                <a:rPr lang="en" sz="1100">
                  <a:solidFill>
                    <a:srgbClr val="3D3D3D"/>
                  </a:solidFill>
                  <a:latin typeface="Roboto"/>
                  <a:ea typeface="Roboto"/>
                  <a:cs typeface="Roboto"/>
                  <a:sym typeface="Roboto"/>
                </a:rPr>
                <a:t> have to decide who can be deemed poorer than the other</a:t>
              </a:r>
              <a:endParaRPr sz="1100">
                <a:solidFill>
                  <a:srgbClr val="3D3D3D"/>
                </a:solidFill>
                <a:latin typeface="Roboto"/>
                <a:ea typeface="Roboto"/>
                <a:cs typeface="Roboto"/>
                <a:sym typeface="Roboto"/>
              </a:endParaRPr>
            </a:p>
          </p:txBody>
        </p:sp>
        <p:sp>
          <p:nvSpPr>
            <p:cNvPr id="153" name="Google Shape;153;p19"/>
            <p:cNvSpPr/>
            <p:nvPr/>
          </p:nvSpPr>
          <p:spPr>
            <a:xfrm>
              <a:off x="5592550" y="1091550"/>
              <a:ext cx="174000" cy="174000"/>
            </a:xfrm>
            <a:prstGeom prst="ellipse">
              <a:avLst/>
            </a:prstGeom>
            <a:solidFill>
              <a:srgbClr val="50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9"/>
          <p:cNvGrpSpPr/>
          <p:nvPr/>
        </p:nvGrpSpPr>
        <p:grpSpPr>
          <a:xfrm>
            <a:off x="2812925" y="2750225"/>
            <a:ext cx="1046400" cy="319200"/>
            <a:chOff x="3650050" y="1476150"/>
            <a:chExt cx="1046400" cy="319200"/>
          </a:xfrm>
        </p:grpSpPr>
        <p:sp>
          <p:nvSpPr>
            <p:cNvPr id="160" name="Google Shape;160;p19"/>
            <p:cNvSpPr/>
            <p:nvPr/>
          </p:nvSpPr>
          <p:spPr>
            <a:xfrm>
              <a:off x="3824050" y="1476150"/>
              <a:ext cx="8724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rgbClr val="3D3D3D"/>
                  </a:solidFill>
                  <a:latin typeface="Roboto"/>
                  <a:ea typeface="Roboto"/>
                  <a:cs typeface="Roboto"/>
                  <a:sym typeface="Roboto"/>
                </a:rPr>
                <a:t>A</a:t>
              </a:r>
              <a:r>
                <a:rPr b="1" lang="en" sz="1100">
                  <a:solidFill>
                    <a:srgbClr val="3D3D3D"/>
                  </a:solidFill>
                  <a:latin typeface="Roboto"/>
                  <a:ea typeface="Roboto"/>
                  <a:cs typeface="Roboto"/>
                  <a:sym typeface="Roboto"/>
                </a:rPr>
                <a:t>llocation</a:t>
              </a:r>
              <a:endParaRPr b="1" sz="1100">
                <a:solidFill>
                  <a:srgbClr val="3D3D3D"/>
                </a:solidFill>
                <a:latin typeface="Roboto"/>
                <a:ea typeface="Roboto"/>
                <a:cs typeface="Roboto"/>
                <a:sym typeface="Roboto"/>
              </a:endParaRPr>
            </a:p>
          </p:txBody>
        </p:sp>
        <p:sp>
          <p:nvSpPr>
            <p:cNvPr id="150" name="Google Shape;150;p19"/>
            <p:cNvSpPr/>
            <p:nvPr/>
          </p:nvSpPr>
          <p:spPr>
            <a:xfrm>
              <a:off x="3650050" y="1548750"/>
              <a:ext cx="174000" cy="174000"/>
            </a:xfrm>
            <a:prstGeom prst="ellipse">
              <a:avLst/>
            </a:prstGeom>
            <a:solidFill>
              <a:srgbClr val="4141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161" name="Google Shape;161;p19"/>
          <p:cNvGrpSpPr/>
          <p:nvPr/>
        </p:nvGrpSpPr>
        <p:grpSpPr>
          <a:xfrm>
            <a:off x="748425" y="2750225"/>
            <a:ext cx="1362275" cy="319200"/>
            <a:chOff x="1596750" y="2412150"/>
            <a:chExt cx="1362275" cy="319200"/>
          </a:xfrm>
        </p:grpSpPr>
        <p:sp>
          <p:nvSpPr>
            <p:cNvPr id="162" name="Google Shape;162;p19"/>
            <p:cNvSpPr/>
            <p:nvPr/>
          </p:nvSpPr>
          <p:spPr>
            <a:xfrm>
              <a:off x="1596750" y="24121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100">
                  <a:solidFill>
                    <a:srgbClr val="3D3D3D"/>
                  </a:solidFill>
                  <a:latin typeface="Roboto"/>
                  <a:ea typeface="Roboto"/>
                  <a:cs typeface="Roboto"/>
                  <a:sym typeface="Roboto"/>
                </a:rPr>
                <a:t>Questionnaire</a:t>
              </a:r>
              <a:endParaRPr sz="1100">
                <a:solidFill>
                  <a:srgbClr val="3D3D3D"/>
                </a:solidFill>
                <a:latin typeface="Roboto"/>
                <a:ea typeface="Roboto"/>
                <a:cs typeface="Roboto"/>
                <a:sym typeface="Roboto"/>
              </a:endParaRPr>
            </a:p>
          </p:txBody>
        </p:sp>
        <p:sp>
          <p:nvSpPr>
            <p:cNvPr id="147" name="Google Shape;147;p19"/>
            <p:cNvSpPr/>
            <p:nvPr/>
          </p:nvSpPr>
          <p:spPr>
            <a:xfrm>
              <a:off x="2785025" y="2484750"/>
              <a:ext cx="174000" cy="174000"/>
            </a:xfrm>
            <a:prstGeom prst="ellipse">
              <a:avLst/>
            </a:prstGeom>
            <a:solidFill>
              <a:srgbClr val="2F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9"/>
          <p:cNvGrpSpPr/>
          <p:nvPr/>
        </p:nvGrpSpPr>
        <p:grpSpPr>
          <a:xfrm>
            <a:off x="2812925" y="3686225"/>
            <a:ext cx="992100" cy="319200"/>
            <a:chOff x="3650050" y="3348150"/>
            <a:chExt cx="992100" cy="319200"/>
          </a:xfrm>
        </p:grpSpPr>
        <p:sp>
          <p:nvSpPr>
            <p:cNvPr id="155" name="Google Shape;155;p19"/>
            <p:cNvSpPr/>
            <p:nvPr/>
          </p:nvSpPr>
          <p:spPr>
            <a:xfrm>
              <a:off x="3824050" y="3348150"/>
              <a:ext cx="8181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rgbClr val="3D3D3D"/>
                  </a:solidFill>
                  <a:latin typeface="Roboto"/>
                  <a:ea typeface="Roboto"/>
                  <a:cs typeface="Roboto"/>
                  <a:sym typeface="Roboto"/>
                </a:rPr>
                <a:t>Perturb</a:t>
              </a:r>
              <a:endParaRPr b="1" sz="1100">
                <a:solidFill>
                  <a:srgbClr val="3D3D3D"/>
                </a:solidFill>
                <a:latin typeface="Roboto"/>
                <a:ea typeface="Roboto"/>
                <a:cs typeface="Roboto"/>
                <a:sym typeface="Roboto"/>
              </a:endParaRPr>
            </a:p>
          </p:txBody>
        </p:sp>
        <p:sp>
          <p:nvSpPr>
            <p:cNvPr id="148" name="Google Shape;148;p19"/>
            <p:cNvSpPr/>
            <p:nvPr/>
          </p:nvSpPr>
          <p:spPr>
            <a:xfrm>
              <a:off x="3650050" y="3420750"/>
              <a:ext cx="174000" cy="174000"/>
            </a:xfrm>
            <a:prstGeom prst="ellipse">
              <a:avLst/>
            </a:prstGeom>
            <a:solidFill>
              <a:srgbClr val="4141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164" name="Google Shape;164;p19"/>
          <p:cNvGrpSpPr/>
          <p:nvPr/>
        </p:nvGrpSpPr>
        <p:grpSpPr>
          <a:xfrm>
            <a:off x="4358300" y="2763275"/>
            <a:ext cx="4328100" cy="319200"/>
            <a:chOff x="5592550" y="1933350"/>
            <a:chExt cx="4328100" cy="319200"/>
          </a:xfrm>
        </p:grpSpPr>
        <p:sp>
          <p:nvSpPr>
            <p:cNvPr id="165" name="Google Shape;165;p19"/>
            <p:cNvSpPr/>
            <p:nvPr/>
          </p:nvSpPr>
          <p:spPr>
            <a:xfrm>
              <a:off x="5766550" y="1933350"/>
              <a:ext cx="41541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100">
                  <a:solidFill>
                    <a:srgbClr val="3D3D3D"/>
                  </a:solidFill>
                  <a:latin typeface="Roboto"/>
                  <a:ea typeface="Roboto"/>
                  <a:cs typeface="Roboto"/>
                  <a:sym typeface="Roboto"/>
                </a:rPr>
                <a:t>To identify the poor indicators, we design situations where the respondent have to decide the indicator status for an average man of that region/community</a:t>
              </a:r>
              <a:endParaRPr sz="1100">
                <a:solidFill>
                  <a:srgbClr val="3D3D3D"/>
                </a:solidFill>
                <a:latin typeface="Roboto"/>
                <a:ea typeface="Roboto"/>
                <a:cs typeface="Roboto"/>
                <a:sym typeface="Roboto"/>
              </a:endParaRPr>
            </a:p>
          </p:txBody>
        </p:sp>
        <p:sp>
          <p:nvSpPr>
            <p:cNvPr id="166" name="Google Shape;166;p19"/>
            <p:cNvSpPr/>
            <p:nvPr/>
          </p:nvSpPr>
          <p:spPr>
            <a:xfrm>
              <a:off x="5592550" y="1991250"/>
              <a:ext cx="174000" cy="174000"/>
            </a:xfrm>
            <a:prstGeom prst="ellipse">
              <a:avLst/>
            </a:prstGeom>
            <a:solidFill>
              <a:srgbClr val="50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9"/>
          <p:cNvGrpSpPr/>
          <p:nvPr/>
        </p:nvGrpSpPr>
        <p:grpSpPr>
          <a:xfrm>
            <a:off x="4354550" y="4143425"/>
            <a:ext cx="4335600" cy="319200"/>
            <a:chOff x="5592550" y="3805350"/>
            <a:chExt cx="4335600" cy="319200"/>
          </a:xfrm>
        </p:grpSpPr>
        <p:sp>
          <p:nvSpPr>
            <p:cNvPr id="168" name="Google Shape;168;p19"/>
            <p:cNvSpPr/>
            <p:nvPr/>
          </p:nvSpPr>
          <p:spPr>
            <a:xfrm>
              <a:off x="5766550" y="3805350"/>
              <a:ext cx="41616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100">
                  <a:solidFill>
                    <a:srgbClr val="3D3D3D"/>
                  </a:solidFill>
                  <a:latin typeface="Roboto"/>
                  <a:ea typeface="Roboto"/>
                  <a:cs typeface="Roboto"/>
                  <a:sym typeface="Roboto"/>
                </a:rPr>
                <a:t>To identify the optimum threshold of one indicator by finding the bare minimum requirement of this indicator such that a person is not deemed poor, we design such situations with different levels of this indicator</a:t>
              </a:r>
              <a:endParaRPr sz="1100">
                <a:solidFill>
                  <a:srgbClr val="3D3D3D"/>
                </a:solidFill>
                <a:latin typeface="Roboto"/>
                <a:ea typeface="Roboto"/>
                <a:cs typeface="Roboto"/>
                <a:sym typeface="Roboto"/>
              </a:endParaRPr>
            </a:p>
          </p:txBody>
        </p:sp>
        <p:sp>
          <p:nvSpPr>
            <p:cNvPr id="156" name="Google Shape;156;p19"/>
            <p:cNvSpPr/>
            <p:nvPr/>
          </p:nvSpPr>
          <p:spPr>
            <a:xfrm>
              <a:off x="5592550" y="3877950"/>
              <a:ext cx="174000" cy="174000"/>
            </a:xfrm>
            <a:prstGeom prst="ellipse">
              <a:avLst/>
            </a:prstGeom>
            <a:solidFill>
              <a:srgbClr val="50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9"/>
          <p:cNvGrpSpPr/>
          <p:nvPr/>
        </p:nvGrpSpPr>
        <p:grpSpPr>
          <a:xfrm>
            <a:off x="2812925" y="1814225"/>
            <a:ext cx="992100" cy="319200"/>
            <a:chOff x="3650050" y="1476150"/>
            <a:chExt cx="992100" cy="319200"/>
          </a:xfrm>
        </p:grpSpPr>
        <p:sp>
          <p:nvSpPr>
            <p:cNvPr id="152" name="Google Shape;152;p19"/>
            <p:cNvSpPr/>
            <p:nvPr/>
          </p:nvSpPr>
          <p:spPr>
            <a:xfrm>
              <a:off x="3824050" y="1476150"/>
              <a:ext cx="8181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rgbClr val="3D3D3D"/>
                  </a:solidFill>
                  <a:latin typeface="Roboto"/>
                  <a:ea typeface="Roboto"/>
                  <a:cs typeface="Roboto"/>
                  <a:sym typeface="Roboto"/>
                </a:rPr>
                <a:t>Contrast</a:t>
              </a:r>
              <a:endParaRPr b="1" sz="1100">
                <a:solidFill>
                  <a:srgbClr val="3D3D3D"/>
                </a:solidFill>
                <a:latin typeface="Roboto"/>
                <a:ea typeface="Roboto"/>
                <a:cs typeface="Roboto"/>
                <a:sym typeface="Roboto"/>
              </a:endParaRPr>
            </a:p>
          </p:txBody>
        </p:sp>
        <p:sp>
          <p:nvSpPr>
            <p:cNvPr id="170" name="Google Shape;170;p19"/>
            <p:cNvSpPr/>
            <p:nvPr/>
          </p:nvSpPr>
          <p:spPr>
            <a:xfrm>
              <a:off x="3650050" y="1548750"/>
              <a:ext cx="174000" cy="174000"/>
            </a:xfrm>
            <a:prstGeom prst="ellipse">
              <a:avLst/>
            </a:prstGeom>
            <a:solidFill>
              <a:srgbClr val="4141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cxnSp>
        <p:nvCxnSpPr>
          <p:cNvPr id="171" name="Google Shape;171;p19"/>
          <p:cNvCxnSpPr>
            <a:stCxn id="147" idx="6"/>
            <a:endCxn id="170" idx="2"/>
          </p:cNvCxnSpPr>
          <p:nvPr/>
        </p:nvCxnSpPr>
        <p:spPr>
          <a:xfrm flipH="1" rot="10800000">
            <a:off x="2110700" y="1973825"/>
            <a:ext cx="702300" cy="936000"/>
          </a:xfrm>
          <a:prstGeom prst="bentConnector3">
            <a:avLst>
              <a:gd fmla="val 49995" name="adj1"/>
            </a:avLst>
          </a:prstGeom>
          <a:noFill/>
          <a:ln cap="flat" cmpd="sng" w="9525">
            <a:solidFill>
              <a:srgbClr val="C2C2C2"/>
            </a:solidFill>
            <a:prstDash val="solid"/>
            <a:round/>
            <a:headEnd len="sm" w="sm" type="none"/>
            <a:tailEnd len="sm" w="sm" type="none"/>
          </a:ln>
        </p:spPr>
      </p:cxnSp>
      <p:cxnSp>
        <p:nvCxnSpPr>
          <p:cNvPr id="172" name="Google Shape;172;p19"/>
          <p:cNvCxnSpPr>
            <a:stCxn id="160" idx="3"/>
            <a:endCxn id="166" idx="2"/>
          </p:cNvCxnSpPr>
          <p:nvPr/>
        </p:nvCxnSpPr>
        <p:spPr>
          <a:xfrm flipH="1" rot="10800000">
            <a:off x="3859325" y="2908325"/>
            <a:ext cx="498900" cy="1500"/>
          </a:xfrm>
          <a:prstGeom prst="straightConnector1">
            <a:avLst/>
          </a:prstGeom>
          <a:noFill/>
          <a:ln cap="flat" cmpd="sng" w="9525">
            <a:solidFill>
              <a:srgbClr val="C2C2C2"/>
            </a:solidFill>
            <a:prstDash val="solid"/>
            <a:round/>
            <a:headEnd len="med" w="med" type="none"/>
            <a:tailEnd len="med" w="med" type="none"/>
          </a:ln>
        </p:spPr>
      </p:cxnSp>
      <p:sp>
        <p:nvSpPr>
          <p:cNvPr id="173" name="Google Shape;173;p19"/>
          <p:cNvSpPr/>
          <p:nvPr/>
        </p:nvSpPr>
        <p:spPr>
          <a:xfrm>
            <a:off x="84375" y="1017800"/>
            <a:ext cx="2225700" cy="1732500"/>
          </a:xfrm>
          <a:prstGeom prst="roundRect">
            <a:avLst>
              <a:gd fmla="val 16667" name="adj"/>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en" sz="1100">
                <a:solidFill>
                  <a:srgbClr val="3D3D3D"/>
                </a:solidFill>
                <a:latin typeface="Roboto"/>
                <a:ea typeface="Roboto"/>
                <a:cs typeface="Roboto"/>
                <a:sym typeface="Roboto"/>
              </a:rPr>
              <a:t>Collect as much </a:t>
            </a:r>
            <a:r>
              <a:rPr b="1" lang="en" sz="1100">
                <a:solidFill>
                  <a:srgbClr val="3D3D3D"/>
                </a:solidFill>
                <a:latin typeface="Roboto"/>
                <a:ea typeface="Roboto"/>
                <a:cs typeface="Roboto"/>
                <a:sym typeface="Roboto"/>
              </a:rPr>
              <a:t>background information about the place</a:t>
            </a:r>
            <a:r>
              <a:rPr lang="en" sz="1100">
                <a:solidFill>
                  <a:srgbClr val="3D3D3D"/>
                </a:solidFill>
                <a:latin typeface="Roboto"/>
                <a:ea typeface="Roboto"/>
                <a:cs typeface="Roboto"/>
                <a:sym typeface="Roboto"/>
              </a:rPr>
              <a:t> from secondary data, if possible, where survey will be conducted to </a:t>
            </a:r>
            <a:r>
              <a:rPr lang="en" sz="1100">
                <a:solidFill>
                  <a:srgbClr val="3D3D3D"/>
                </a:solidFill>
                <a:latin typeface="Roboto"/>
                <a:ea typeface="Roboto"/>
                <a:cs typeface="Roboto"/>
                <a:sym typeface="Roboto"/>
              </a:rPr>
              <a:t>calibrate</a:t>
            </a:r>
            <a:r>
              <a:rPr lang="en" sz="1100">
                <a:solidFill>
                  <a:srgbClr val="3D3D3D"/>
                </a:solidFill>
                <a:latin typeface="Roboto"/>
                <a:ea typeface="Roboto"/>
                <a:cs typeface="Roboto"/>
                <a:sym typeface="Roboto"/>
              </a:rPr>
              <a:t> the two extremes of the poverty scale and </a:t>
            </a:r>
            <a:r>
              <a:rPr lang="en" sz="1100">
                <a:solidFill>
                  <a:srgbClr val="3D3D3D"/>
                </a:solidFill>
                <a:latin typeface="Roboto"/>
                <a:ea typeface="Roboto"/>
                <a:cs typeface="Roboto"/>
                <a:sym typeface="Roboto"/>
              </a:rPr>
              <a:t>available</a:t>
            </a:r>
            <a:r>
              <a:rPr lang="en" sz="1100">
                <a:solidFill>
                  <a:srgbClr val="3D3D3D"/>
                </a:solidFill>
                <a:latin typeface="Roboto"/>
                <a:ea typeface="Roboto"/>
                <a:cs typeface="Roboto"/>
                <a:sym typeface="Roboto"/>
              </a:rPr>
              <a:t> facilities to frame targeted questions and reduce redundancy.</a:t>
            </a:r>
            <a:endParaRPr/>
          </a:p>
        </p:txBody>
      </p:sp>
      <p:sp>
        <p:nvSpPr>
          <p:cNvPr id="174" name="Google Shape;174;p19"/>
          <p:cNvSpPr/>
          <p:nvPr/>
        </p:nvSpPr>
        <p:spPr>
          <a:xfrm>
            <a:off x="84375" y="3069950"/>
            <a:ext cx="2225700" cy="753300"/>
          </a:xfrm>
          <a:prstGeom prst="roundRect">
            <a:avLst>
              <a:gd fmla="val 16667" name="adj"/>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en" sz="1100">
                <a:solidFill>
                  <a:srgbClr val="3D3D3D"/>
                </a:solidFill>
                <a:latin typeface="Roboto"/>
                <a:ea typeface="Roboto"/>
                <a:cs typeface="Roboto"/>
                <a:sym typeface="Roboto"/>
              </a:rPr>
              <a:t>Collect information regarding </a:t>
            </a:r>
            <a:r>
              <a:rPr b="1" lang="en" sz="1100">
                <a:solidFill>
                  <a:srgbClr val="3D3D3D"/>
                </a:solidFill>
                <a:latin typeface="Roboto"/>
                <a:ea typeface="Roboto"/>
                <a:cs typeface="Roboto"/>
                <a:sym typeface="Roboto"/>
              </a:rPr>
              <a:t>socio-economic background of the </a:t>
            </a:r>
            <a:r>
              <a:rPr b="1" lang="en" sz="1100">
                <a:solidFill>
                  <a:srgbClr val="3D3D3D"/>
                </a:solidFill>
                <a:latin typeface="Roboto"/>
                <a:ea typeface="Roboto"/>
                <a:cs typeface="Roboto"/>
                <a:sym typeface="Roboto"/>
              </a:rPr>
              <a:t>respondent</a:t>
            </a:r>
            <a:r>
              <a:rPr lang="en" sz="1100">
                <a:solidFill>
                  <a:srgbClr val="3D3D3D"/>
                </a:solidFill>
                <a:latin typeface="Roboto"/>
                <a:ea typeface="Roboto"/>
                <a:cs typeface="Roboto"/>
                <a:sym typeface="Roboto"/>
              </a:rPr>
              <a:t>.</a:t>
            </a:r>
            <a:endParaRPr sz="1100">
              <a:solidFill>
                <a:srgbClr val="3D3D3D"/>
              </a:solidFill>
              <a:latin typeface="Roboto"/>
              <a:ea typeface="Roboto"/>
              <a:cs typeface="Roboto"/>
              <a:sym typeface="Roboto"/>
            </a:endParaRPr>
          </a:p>
        </p:txBody>
      </p:sp>
      <p:sp>
        <p:nvSpPr>
          <p:cNvPr id="175" name="Google Shape;175;p19"/>
          <p:cNvSpPr/>
          <p:nvPr/>
        </p:nvSpPr>
        <p:spPr>
          <a:xfrm>
            <a:off x="5267600" y="120675"/>
            <a:ext cx="3379200" cy="939300"/>
          </a:xfrm>
          <a:prstGeom prst="roundRect">
            <a:avLst>
              <a:gd fmla="val 16667" name="adj"/>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en" sz="1100">
                <a:solidFill>
                  <a:srgbClr val="3D3D3D"/>
                </a:solidFill>
                <a:latin typeface="Roboto"/>
                <a:ea typeface="Roboto"/>
                <a:cs typeface="Roboto"/>
                <a:sym typeface="Roboto"/>
              </a:rPr>
              <a:t>Emphasis should be put on the fact that the </a:t>
            </a:r>
            <a:r>
              <a:rPr b="1" lang="en" sz="1100">
                <a:solidFill>
                  <a:srgbClr val="3D3D3D"/>
                </a:solidFill>
                <a:latin typeface="Roboto"/>
                <a:ea typeface="Roboto"/>
                <a:cs typeface="Roboto"/>
                <a:sym typeface="Roboto"/>
              </a:rPr>
              <a:t>respondents should be encouraged to answer this question keeping in mind their locality</a:t>
            </a:r>
            <a:r>
              <a:rPr lang="en" sz="1100">
                <a:solidFill>
                  <a:srgbClr val="3D3D3D"/>
                </a:solidFill>
                <a:latin typeface="Roboto"/>
                <a:ea typeface="Roboto"/>
                <a:cs typeface="Roboto"/>
                <a:sym typeface="Roboto"/>
              </a:rPr>
              <a:t> and not the entirety of the city or India</a:t>
            </a:r>
            <a:endParaRPr sz="1100">
              <a:solidFill>
                <a:srgbClr val="3D3D3D"/>
              </a:solidFill>
              <a:latin typeface="Roboto"/>
              <a:ea typeface="Roboto"/>
              <a:cs typeface="Roboto"/>
              <a:sym typeface="Roboto"/>
            </a:endParaRPr>
          </a:p>
        </p:txBody>
      </p:sp>
      <p:sp>
        <p:nvSpPr>
          <p:cNvPr id="176" name="Google Shape;176;p19"/>
          <p:cNvSpPr/>
          <p:nvPr/>
        </p:nvSpPr>
        <p:spPr>
          <a:xfrm>
            <a:off x="84375" y="4142900"/>
            <a:ext cx="2225700" cy="753300"/>
          </a:xfrm>
          <a:prstGeom prst="roundRect">
            <a:avLst>
              <a:gd fmla="val 16667" name="adj"/>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b="1" lang="en" sz="1100">
                <a:solidFill>
                  <a:srgbClr val="3D3D3D"/>
                </a:solidFill>
                <a:latin typeface="Roboto"/>
                <a:ea typeface="Roboto"/>
                <a:cs typeface="Roboto"/>
                <a:sym typeface="Roboto"/>
              </a:rPr>
              <a:t>Past MPI Data</a:t>
            </a:r>
            <a:r>
              <a:rPr lang="en" sz="1100">
                <a:solidFill>
                  <a:srgbClr val="3D3D3D"/>
                </a:solidFill>
                <a:latin typeface="Roboto"/>
                <a:ea typeface="Roboto"/>
                <a:cs typeface="Roboto"/>
                <a:sym typeface="Roboto"/>
              </a:rPr>
              <a:t> collected can give us prior idea in selecting which questions to ask.</a:t>
            </a:r>
            <a:endParaRPr sz="1100">
              <a:solidFill>
                <a:srgbClr val="3D3D3D"/>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0"/>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Sample Questions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Contrastive Comparison</a:t>
            </a:r>
            <a:endParaRPr/>
          </a:p>
        </p:txBody>
      </p:sp>
      <p:sp>
        <p:nvSpPr>
          <p:cNvPr id="187" name="Google Shape;187;p21"/>
          <p:cNvSpPr txBox="1"/>
          <p:nvPr/>
        </p:nvSpPr>
        <p:spPr>
          <a:xfrm>
            <a:off x="311700" y="1017800"/>
            <a:ext cx="8269800" cy="35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rgbClr val="3D3D3D"/>
                </a:solidFill>
                <a:latin typeface="Roboto"/>
                <a:ea typeface="Roboto"/>
                <a:cs typeface="Roboto"/>
                <a:sym typeface="Roboto"/>
              </a:rPr>
              <a:t>Rank the following according to their level of poorness. The other indicators not mentioned remain the same across each person.</a:t>
            </a:r>
            <a:endParaRPr sz="1100">
              <a:solidFill>
                <a:srgbClr val="3D3D3D"/>
              </a:solidFill>
              <a:latin typeface="Roboto"/>
              <a:ea typeface="Roboto"/>
              <a:cs typeface="Roboto"/>
              <a:sym typeface="Roboto"/>
            </a:endParaRPr>
          </a:p>
        </p:txBody>
      </p:sp>
      <p:pic>
        <p:nvPicPr>
          <p:cNvPr id="188" name="Google Shape;188;p21"/>
          <p:cNvPicPr preferRelativeResize="0"/>
          <p:nvPr/>
        </p:nvPicPr>
        <p:blipFill>
          <a:blip r:embed="rId3">
            <a:alphaModFix/>
          </a:blip>
          <a:stretch>
            <a:fillRect/>
          </a:stretch>
        </p:blipFill>
        <p:spPr>
          <a:xfrm>
            <a:off x="311700" y="1694075"/>
            <a:ext cx="2568400" cy="2568400"/>
          </a:xfrm>
          <a:prstGeom prst="rect">
            <a:avLst/>
          </a:prstGeom>
          <a:noFill/>
          <a:ln>
            <a:noFill/>
          </a:ln>
        </p:spPr>
      </p:pic>
      <p:pic>
        <p:nvPicPr>
          <p:cNvPr id="189" name="Google Shape;189;p21"/>
          <p:cNvPicPr preferRelativeResize="0"/>
          <p:nvPr/>
        </p:nvPicPr>
        <p:blipFill>
          <a:blip r:embed="rId4">
            <a:alphaModFix/>
          </a:blip>
          <a:stretch>
            <a:fillRect/>
          </a:stretch>
        </p:blipFill>
        <p:spPr>
          <a:xfrm>
            <a:off x="733525" y="3961900"/>
            <a:ext cx="597325" cy="576900"/>
          </a:xfrm>
          <a:prstGeom prst="rect">
            <a:avLst/>
          </a:prstGeom>
          <a:noFill/>
          <a:ln>
            <a:noFill/>
          </a:ln>
        </p:spPr>
      </p:pic>
      <p:pic>
        <p:nvPicPr>
          <p:cNvPr id="190" name="Google Shape;190;p21"/>
          <p:cNvPicPr preferRelativeResize="0"/>
          <p:nvPr/>
        </p:nvPicPr>
        <p:blipFill>
          <a:blip r:embed="rId5">
            <a:alphaModFix/>
          </a:blip>
          <a:stretch>
            <a:fillRect/>
          </a:stretch>
        </p:blipFill>
        <p:spPr>
          <a:xfrm>
            <a:off x="1297227" y="3931450"/>
            <a:ext cx="597325" cy="607353"/>
          </a:xfrm>
          <a:prstGeom prst="rect">
            <a:avLst/>
          </a:prstGeom>
          <a:noFill/>
          <a:ln>
            <a:noFill/>
          </a:ln>
        </p:spPr>
      </p:pic>
      <p:pic>
        <p:nvPicPr>
          <p:cNvPr id="191" name="Google Shape;191;p21"/>
          <p:cNvPicPr preferRelativeResize="0"/>
          <p:nvPr/>
        </p:nvPicPr>
        <p:blipFill>
          <a:blip r:embed="rId6">
            <a:alphaModFix/>
          </a:blip>
          <a:stretch>
            <a:fillRect/>
          </a:stretch>
        </p:blipFill>
        <p:spPr>
          <a:xfrm>
            <a:off x="1894600" y="3946675"/>
            <a:ext cx="581887" cy="576900"/>
          </a:xfrm>
          <a:prstGeom prst="rect">
            <a:avLst/>
          </a:prstGeom>
          <a:noFill/>
          <a:ln>
            <a:noFill/>
          </a:ln>
        </p:spPr>
      </p:pic>
      <p:sp>
        <p:nvSpPr>
          <p:cNvPr id="192" name="Google Shape;192;p21"/>
          <p:cNvSpPr txBox="1"/>
          <p:nvPr/>
        </p:nvSpPr>
        <p:spPr>
          <a:xfrm>
            <a:off x="1446513" y="1501600"/>
            <a:ext cx="298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oboto"/>
                <a:ea typeface="Roboto"/>
                <a:cs typeface="Roboto"/>
                <a:sym typeface="Roboto"/>
              </a:rPr>
              <a:t>A</a:t>
            </a:r>
            <a:endParaRPr b="1" sz="1700">
              <a:latin typeface="Roboto"/>
              <a:ea typeface="Roboto"/>
              <a:cs typeface="Roboto"/>
              <a:sym typeface="Roboto"/>
            </a:endParaRPr>
          </a:p>
        </p:txBody>
      </p:sp>
      <p:sp>
        <p:nvSpPr>
          <p:cNvPr id="193" name="Google Shape;193;p21"/>
          <p:cNvSpPr txBox="1"/>
          <p:nvPr/>
        </p:nvSpPr>
        <p:spPr>
          <a:xfrm>
            <a:off x="835050" y="4457250"/>
            <a:ext cx="339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a:t>
            </a:r>
            <a:endParaRPr sz="1800">
              <a:latin typeface="Roboto"/>
              <a:ea typeface="Roboto"/>
              <a:cs typeface="Roboto"/>
              <a:sym typeface="Roboto"/>
            </a:endParaRPr>
          </a:p>
        </p:txBody>
      </p:sp>
      <p:sp>
        <p:nvSpPr>
          <p:cNvPr id="194" name="Google Shape;194;p21"/>
          <p:cNvSpPr txBox="1"/>
          <p:nvPr/>
        </p:nvSpPr>
        <p:spPr>
          <a:xfrm>
            <a:off x="1425963" y="4457250"/>
            <a:ext cx="339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a:t>
            </a:r>
            <a:endParaRPr sz="1800">
              <a:latin typeface="Roboto"/>
              <a:ea typeface="Roboto"/>
              <a:cs typeface="Roboto"/>
              <a:sym typeface="Roboto"/>
            </a:endParaRPr>
          </a:p>
        </p:txBody>
      </p:sp>
      <p:sp>
        <p:nvSpPr>
          <p:cNvPr id="195" name="Google Shape;195;p21"/>
          <p:cNvSpPr txBox="1"/>
          <p:nvPr/>
        </p:nvSpPr>
        <p:spPr>
          <a:xfrm>
            <a:off x="1974775" y="4457250"/>
            <a:ext cx="339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a:t>
            </a:r>
            <a:endParaRPr sz="1800">
              <a:latin typeface="Roboto"/>
              <a:ea typeface="Roboto"/>
              <a:cs typeface="Roboto"/>
              <a:sym typeface="Roboto"/>
            </a:endParaRPr>
          </a:p>
        </p:txBody>
      </p:sp>
      <p:pic>
        <p:nvPicPr>
          <p:cNvPr id="196" name="Google Shape;196;p21"/>
          <p:cNvPicPr preferRelativeResize="0"/>
          <p:nvPr/>
        </p:nvPicPr>
        <p:blipFill>
          <a:blip r:embed="rId3">
            <a:alphaModFix/>
          </a:blip>
          <a:stretch>
            <a:fillRect/>
          </a:stretch>
        </p:blipFill>
        <p:spPr>
          <a:xfrm>
            <a:off x="3287800" y="1694075"/>
            <a:ext cx="2568400" cy="2568400"/>
          </a:xfrm>
          <a:prstGeom prst="rect">
            <a:avLst/>
          </a:prstGeom>
          <a:noFill/>
          <a:ln>
            <a:noFill/>
          </a:ln>
        </p:spPr>
      </p:pic>
      <p:pic>
        <p:nvPicPr>
          <p:cNvPr id="197" name="Google Shape;197;p21"/>
          <p:cNvPicPr preferRelativeResize="0"/>
          <p:nvPr/>
        </p:nvPicPr>
        <p:blipFill>
          <a:blip r:embed="rId4">
            <a:alphaModFix/>
          </a:blip>
          <a:stretch>
            <a:fillRect/>
          </a:stretch>
        </p:blipFill>
        <p:spPr>
          <a:xfrm>
            <a:off x="3709625" y="3961900"/>
            <a:ext cx="597325" cy="576900"/>
          </a:xfrm>
          <a:prstGeom prst="rect">
            <a:avLst/>
          </a:prstGeom>
          <a:noFill/>
          <a:ln>
            <a:noFill/>
          </a:ln>
        </p:spPr>
      </p:pic>
      <p:pic>
        <p:nvPicPr>
          <p:cNvPr id="198" name="Google Shape;198;p21"/>
          <p:cNvPicPr preferRelativeResize="0"/>
          <p:nvPr/>
        </p:nvPicPr>
        <p:blipFill>
          <a:blip r:embed="rId5">
            <a:alphaModFix/>
          </a:blip>
          <a:stretch>
            <a:fillRect/>
          </a:stretch>
        </p:blipFill>
        <p:spPr>
          <a:xfrm>
            <a:off x="4273327" y="3931450"/>
            <a:ext cx="597325" cy="607353"/>
          </a:xfrm>
          <a:prstGeom prst="rect">
            <a:avLst/>
          </a:prstGeom>
          <a:noFill/>
          <a:ln>
            <a:noFill/>
          </a:ln>
        </p:spPr>
      </p:pic>
      <p:pic>
        <p:nvPicPr>
          <p:cNvPr id="199" name="Google Shape;199;p21"/>
          <p:cNvPicPr preferRelativeResize="0"/>
          <p:nvPr/>
        </p:nvPicPr>
        <p:blipFill>
          <a:blip r:embed="rId6">
            <a:alphaModFix/>
          </a:blip>
          <a:stretch>
            <a:fillRect/>
          </a:stretch>
        </p:blipFill>
        <p:spPr>
          <a:xfrm>
            <a:off x="4870700" y="3946675"/>
            <a:ext cx="581887" cy="576900"/>
          </a:xfrm>
          <a:prstGeom prst="rect">
            <a:avLst/>
          </a:prstGeom>
          <a:noFill/>
          <a:ln>
            <a:noFill/>
          </a:ln>
        </p:spPr>
      </p:pic>
      <p:sp>
        <p:nvSpPr>
          <p:cNvPr id="200" name="Google Shape;200;p21"/>
          <p:cNvSpPr txBox="1"/>
          <p:nvPr/>
        </p:nvSpPr>
        <p:spPr>
          <a:xfrm>
            <a:off x="4422613" y="1501600"/>
            <a:ext cx="298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oboto"/>
                <a:ea typeface="Roboto"/>
                <a:cs typeface="Roboto"/>
                <a:sym typeface="Roboto"/>
              </a:rPr>
              <a:t>B</a:t>
            </a:r>
            <a:endParaRPr b="1" sz="1700">
              <a:latin typeface="Roboto"/>
              <a:ea typeface="Roboto"/>
              <a:cs typeface="Roboto"/>
              <a:sym typeface="Roboto"/>
            </a:endParaRPr>
          </a:p>
        </p:txBody>
      </p:sp>
      <p:sp>
        <p:nvSpPr>
          <p:cNvPr id="201" name="Google Shape;201;p21"/>
          <p:cNvSpPr txBox="1"/>
          <p:nvPr/>
        </p:nvSpPr>
        <p:spPr>
          <a:xfrm>
            <a:off x="3811150" y="4457250"/>
            <a:ext cx="339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a:t>
            </a:r>
            <a:endParaRPr sz="1800">
              <a:latin typeface="Roboto"/>
              <a:ea typeface="Roboto"/>
              <a:cs typeface="Roboto"/>
              <a:sym typeface="Roboto"/>
            </a:endParaRPr>
          </a:p>
        </p:txBody>
      </p:sp>
      <p:sp>
        <p:nvSpPr>
          <p:cNvPr id="202" name="Google Shape;202;p21"/>
          <p:cNvSpPr txBox="1"/>
          <p:nvPr/>
        </p:nvSpPr>
        <p:spPr>
          <a:xfrm>
            <a:off x="4402063" y="4457250"/>
            <a:ext cx="339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a:t>
            </a:r>
            <a:endParaRPr sz="1800">
              <a:latin typeface="Roboto"/>
              <a:ea typeface="Roboto"/>
              <a:cs typeface="Roboto"/>
              <a:sym typeface="Roboto"/>
            </a:endParaRPr>
          </a:p>
        </p:txBody>
      </p:sp>
      <p:sp>
        <p:nvSpPr>
          <p:cNvPr id="203" name="Google Shape;203;p21"/>
          <p:cNvSpPr txBox="1"/>
          <p:nvPr/>
        </p:nvSpPr>
        <p:spPr>
          <a:xfrm>
            <a:off x="4950875" y="4457250"/>
            <a:ext cx="339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a:t>
            </a:r>
            <a:endParaRPr sz="1800">
              <a:latin typeface="Roboto"/>
              <a:ea typeface="Roboto"/>
              <a:cs typeface="Roboto"/>
              <a:sym typeface="Roboto"/>
            </a:endParaRPr>
          </a:p>
        </p:txBody>
      </p:sp>
      <p:pic>
        <p:nvPicPr>
          <p:cNvPr id="204" name="Google Shape;204;p21"/>
          <p:cNvPicPr preferRelativeResize="0"/>
          <p:nvPr/>
        </p:nvPicPr>
        <p:blipFill>
          <a:blip r:embed="rId3">
            <a:alphaModFix/>
          </a:blip>
          <a:stretch>
            <a:fillRect/>
          </a:stretch>
        </p:blipFill>
        <p:spPr>
          <a:xfrm>
            <a:off x="6263900" y="1694075"/>
            <a:ext cx="2568400" cy="2568400"/>
          </a:xfrm>
          <a:prstGeom prst="rect">
            <a:avLst/>
          </a:prstGeom>
          <a:noFill/>
          <a:ln>
            <a:noFill/>
          </a:ln>
        </p:spPr>
      </p:pic>
      <p:pic>
        <p:nvPicPr>
          <p:cNvPr id="205" name="Google Shape;205;p21"/>
          <p:cNvPicPr preferRelativeResize="0"/>
          <p:nvPr/>
        </p:nvPicPr>
        <p:blipFill>
          <a:blip r:embed="rId4">
            <a:alphaModFix/>
          </a:blip>
          <a:stretch>
            <a:fillRect/>
          </a:stretch>
        </p:blipFill>
        <p:spPr>
          <a:xfrm>
            <a:off x="6685725" y="3961900"/>
            <a:ext cx="597325" cy="576900"/>
          </a:xfrm>
          <a:prstGeom prst="rect">
            <a:avLst/>
          </a:prstGeom>
          <a:noFill/>
          <a:ln>
            <a:noFill/>
          </a:ln>
        </p:spPr>
      </p:pic>
      <p:pic>
        <p:nvPicPr>
          <p:cNvPr id="206" name="Google Shape;206;p21"/>
          <p:cNvPicPr preferRelativeResize="0"/>
          <p:nvPr/>
        </p:nvPicPr>
        <p:blipFill>
          <a:blip r:embed="rId5">
            <a:alphaModFix/>
          </a:blip>
          <a:stretch>
            <a:fillRect/>
          </a:stretch>
        </p:blipFill>
        <p:spPr>
          <a:xfrm>
            <a:off x="7249427" y="3931450"/>
            <a:ext cx="597325" cy="607353"/>
          </a:xfrm>
          <a:prstGeom prst="rect">
            <a:avLst/>
          </a:prstGeom>
          <a:noFill/>
          <a:ln>
            <a:noFill/>
          </a:ln>
        </p:spPr>
      </p:pic>
      <p:pic>
        <p:nvPicPr>
          <p:cNvPr id="207" name="Google Shape;207;p21"/>
          <p:cNvPicPr preferRelativeResize="0"/>
          <p:nvPr/>
        </p:nvPicPr>
        <p:blipFill>
          <a:blip r:embed="rId6">
            <a:alphaModFix/>
          </a:blip>
          <a:stretch>
            <a:fillRect/>
          </a:stretch>
        </p:blipFill>
        <p:spPr>
          <a:xfrm>
            <a:off x="7846800" y="3946675"/>
            <a:ext cx="581887" cy="576900"/>
          </a:xfrm>
          <a:prstGeom prst="rect">
            <a:avLst/>
          </a:prstGeom>
          <a:noFill/>
          <a:ln>
            <a:noFill/>
          </a:ln>
        </p:spPr>
      </p:pic>
      <p:sp>
        <p:nvSpPr>
          <p:cNvPr id="208" name="Google Shape;208;p21"/>
          <p:cNvSpPr txBox="1"/>
          <p:nvPr/>
        </p:nvSpPr>
        <p:spPr>
          <a:xfrm>
            <a:off x="7398713" y="1501600"/>
            <a:ext cx="298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oboto"/>
                <a:ea typeface="Roboto"/>
                <a:cs typeface="Roboto"/>
                <a:sym typeface="Roboto"/>
              </a:rPr>
              <a:t>C</a:t>
            </a:r>
            <a:endParaRPr b="1" sz="1700">
              <a:latin typeface="Roboto"/>
              <a:ea typeface="Roboto"/>
              <a:cs typeface="Roboto"/>
              <a:sym typeface="Roboto"/>
            </a:endParaRPr>
          </a:p>
        </p:txBody>
      </p:sp>
      <p:sp>
        <p:nvSpPr>
          <p:cNvPr id="209" name="Google Shape;209;p21"/>
          <p:cNvSpPr txBox="1"/>
          <p:nvPr/>
        </p:nvSpPr>
        <p:spPr>
          <a:xfrm>
            <a:off x="6787250" y="4457250"/>
            <a:ext cx="339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a:t>
            </a:r>
            <a:endParaRPr sz="1800">
              <a:latin typeface="Roboto"/>
              <a:ea typeface="Roboto"/>
              <a:cs typeface="Roboto"/>
              <a:sym typeface="Roboto"/>
            </a:endParaRPr>
          </a:p>
        </p:txBody>
      </p:sp>
      <p:sp>
        <p:nvSpPr>
          <p:cNvPr id="210" name="Google Shape;210;p21"/>
          <p:cNvSpPr txBox="1"/>
          <p:nvPr/>
        </p:nvSpPr>
        <p:spPr>
          <a:xfrm>
            <a:off x="7378163" y="4457250"/>
            <a:ext cx="339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a:t>
            </a:r>
            <a:endParaRPr sz="1800">
              <a:latin typeface="Roboto"/>
              <a:ea typeface="Roboto"/>
              <a:cs typeface="Roboto"/>
              <a:sym typeface="Roboto"/>
            </a:endParaRPr>
          </a:p>
        </p:txBody>
      </p:sp>
      <p:sp>
        <p:nvSpPr>
          <p:cNvPr id="211" name="Google Shape;211;p21"/>
          <p:cNvSpPr txBox="1"/>
          <p:nvPr/>
        </p:nvSpPr>
        <p:spPr>
          <a:xfrm>
            <a:off x="7926975" y="4457250"/>
            <a:ext cx="339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a:t>
            </a:r>
            <a:endParaRPr sz="18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